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75" r:id="rId2"/>
    <p:sldId id="2244" r:id="rId3"/>
    <p:sldId id="1874" r:id="rId4"/>
    <p:sldId id="2777" r:id="rId5"/>
    <p:sldId id="2778" r:id="rId6"/>
    <p:sldId id="2032" r:id="rId7"/>
    <p:sldId id="2776" r:id="rId8"/>
    <p:sldId id="2779" r:id="rId9"/>
    <p:sldId id="247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87C"/>
    <a:srgbClr val="00DFA9"/>
    <a:srgbClr val="FFB805"/>
    <a:srgbClr val="447EF1"/>
    <a:srgbClr val="0548FF"/>
    <a:srgbClr val="D53FDD"/>
    <a:srgbClr val="F2D57E"/>
    <a:srgbClr val="1F788C"/>
    <a:srgbClr val="074973"/>
    <a:srgbClr val="00EE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6DD11C-5E2D-5C47-B1EC-F3C86A26D1D2}" v="59" dt="2021-04-07T21:27:11.3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380"/>
    <p:restoredTop sz="96197"/>
  </p:normalViewPr>
  <p:slideViewPr>
    <p:cSldViewPr snapToGrid="0" snapToObjects="1">
      <p:cViewPr varScale="1">
        <p:scale>
          <a:sx n="107" d="100"/>
          <a:sy n="107" d="100"/>
        </p:scale>
        <p:origin x="192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EBECCF-E685-0C4E-864A-214D1718001A}" type="datetimeFigureOut">
              <a:rPr lang="en-US" smtClean="0"/>
              <a:t>4/8/21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977316-6B5F-3E45-83A2-DADD9A9D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945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977316-6B5F-3E45-83A2-DADD9A9D83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94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5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0712CF3-E26A-4AC6-973D-B772AF8330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halkboard"/>
                <a:ea typeface="ＭＳ Ｐゴシック" pitchFamily="34" charset="-128"/>
              </a:rPr>
              <a:pPr marL="0" marR="0" lvl="0" indent="0" algn="r" defTabSz="965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halkboard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8204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60375" y="720725"/>
            <a:ext cx="6396038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5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F9C0B58-2045-4EC1-BECD-31DF6B15A98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halkboard"/>
                <a:ea typeface="ＭＳ Ｐゴシック" pitchFamily="34" charset="-128"/>
              </a:rPr>
              <a:pPr marL="0" marR="0" lvl="0" indent="0" algn="r" defTabSz="965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halkboard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22498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60375" y="720725"/>
            <a:ext cx="6396038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5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F9C0B58-2045-4EC1-BECD-31DF6B15A98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halkboard"/>
                <a:ea typeface="ＭＳ Ｐゴシック" pitchFamily="34" charset="-128"/>
              </a:rPr>
              <a:pPr marL="0" marR="0" lvl="0" indent="0" algn="r" defTabSz="965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halkboard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82959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trike="noStri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0712CF3-E26A-4AC6-973D-B772AF83308B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077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trike="noStrike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65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0712CF3-E26A-4AC6-973D-B772AF8330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halkboard"/>
                <a:ea typeface="ＭＳ Ｐゴシック" pitchFamily="34" charset="-128"/>
                <a:cs typeface="+mn-cs"/>
              </a:rPr>
              <a:pPr marL="0" marR="0" lvl="0" indent="0" algn="r" defTabSz="965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halkboard"/>
              <a:ea typeface="ＭＳ Ｐゴシック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2678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60375" y="720725"/>
            <a:ext cx="6396038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trike="noStri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5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0712CF3-E26A-4AC6-973D-B772AF83308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halkboard"/>
                <a:ea typeface="ＭＳ Ｐゴシック" pitchFamily="34" charset="-128"/>
                <a:cs typeface="+mn-cs"/>
              </a:rPr>
              <a:pPr marL="0" marR="0" lvl="0" indent="0" algn="r" defTabSz="9652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halkboard"/>
              <a:ea typeface="ＭＳ Ｐゴシック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7227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3BB63-19E0-8D4A-BCB7-E04048DAF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0">
                <a:latin typeface="Fira Sans Condensed" panose="020B05030500000200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56859A-5D76-A440-96B2-7EF0CC0B2C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Fira Sans" panose="020B05030500000200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53D894-2A11-5847-8AE4-14F9F0F9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575D8-6524-CC4F-A4B5-6F3A078BA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73CBB-E79C-D444-8EC4-175984F52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430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25F02-E0E0-E444-8EDC-0AAD819A2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983408-0A1F-8B45-AAF6-F2A1DDFF5E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58E65-31B3-0643-8525-F94310488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22853-4382-B04C-9D47-78D856818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439CB-E674-C24A-A898-CFCCFEB77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20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1693F4-7A1A-144B-96C4-37C1871D85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E708FA-AC5B-0449-8B97-E7DD63582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E4617-4B45-284F-B9EF-3AE43662D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95BC3-D432-C74E-AC05-CE40E153D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BFFFD-9E62-DE47-94AF-F5B47B651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25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2152C-89D0-234E-BD79-C049AAC2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DE51A-A005-B042-BD0A-2C3F7CC4C3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ABE89-46C8-A34A-802E-419575C81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2B6AA-43B4-0648-9DF1-52778E195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53D349-569E-1046-A5C4-505A08941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35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6E4A0-6221-4743-A11A-3A540ECE4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77CC6C-A682-8844-94E0-060E0CCA42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CCD84-DA10-C640-84E0-D42B95F21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D5B22-FDCB-7440-87B4-364C6EDAA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56F2A-ACF8-4B49-A561-2BAE51CC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037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AE74B-CFDC-4643-A051-BF74FDD4C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1B900-BDBF-0F4C-B685-B5AE00FB47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7968D-59AC-364B-A593-74C42275FE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59DFC8-90FA-4846-B45C-C33AA802D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79034-619B-E849-A903-5B36A7079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9402E4-50DC-E34E-B564-18E361059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89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46935-D7C5-5B40-8859-2E258FFE9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F0DE5B-91FA-A846-A8FD-E7E97F904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464623-398E-9A49-AF25-D86EF97B37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E54FBF-0171-E44F-9065-B94A0A41B4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FF27A4-FAA1-C548-998D-FF4587CBF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E611DD-46CE-0A4C-B969-62D737337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57EFE3-8F71-C943-98D9-C6C275A98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EFA95-B649-5A4F-ADDE-8691D5676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220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C0DCE-8145-BC42-851A-B1A799A4C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C02E02-7CC4-3340-A8D3-888CB5078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DAC4DA-BA60-544F-86A4-61AE816E6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A0522C-7E00-514D-B576-0865E1BAC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24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C3CFB0-C82B-864D-B3CC-E11C131B7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E51E8C-52F1-6648-A81D-384673BF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94BF1-B41A-EE46-A8D0-E77CFBC2A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305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9A9EE-BD74-1D40-80FD-D7189F9FB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BDDB5-497A-2C45-BA51-CC52B4BB2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AA4A57-5284-3648-B388-A4ED83BCF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6264CE-872D-064E-9692-3FBCF12C1B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B1F298-5C98-804F-BDFF-095702F3A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5F9FEE-B2B7-FF4A-933F-AB2C399DD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99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CDC99-8DFB-F342-AE92-221D95DCC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DB60F-EAF8-6146-BE90-C8605743FB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07628D-788F-634C-8095-856EF7508C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317D98-BE0B-4B43-ADC1-EDAE66128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162BD-596F-664B-8E7C-35E54D089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B3C6C6-200C-E84F-84B0-9D7E23CDE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52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B14345-9491-B548-B9B4-269630BA8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D578E-DDD3-984D-A145-231E7AB11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endParaRPr lang="en-US" dirty="0"/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ABAC1-C8BF-B840-9E1C-6BE00883FF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22EAD-5C73-E946-8F46-E997CD57171E}" type="datetimeFigureOut">
              <a:rPr lang="en-US" smtClean="0"/>
              <a:t>4/8/21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51B5E-D214-2B4C-B014-8803A4AED3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18E661-3EBC-364E-A3F4-2792EA9DE0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D4FBA5-FCA4-F747-B177-D0F35CF2D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ira Sans Condensed" panose="020B05030500000200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800" b="0" i="0" kern="1200">
          <a:solidFill>
            <a:schemeClr val="tx1"/>
          </a:solidFill>
          <a:latin typeface="Fira Sans Light" panose="020B04030500000200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ira Sans Light" panose="020B04030500000200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ira Sans Light" panose="020B04030500000200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ira Sans Light" panose="020B04030500000200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ira Sans Light" panose="020B04030500000200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44C517-B0AA-5147-8F8A-D3173DD09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Neighborhoods and income mobility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64BF2D-39EF-F545-A9F5-FC576C39CD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EC137 {10-02}</a:t>
            </a:r>
          </a:p>
          <a:p>
            <a:r>
              <a:rPr lang="en-US" dirty="0"/>
              <a:t>08 April 2021</a:t>
            </a:r>
          </a:p>
        </p:txBody>
      </p:sp>
    </p:spTree>
    <p:extLst>
      <p:ext uri="{BB962C8B-B14F-4D97-AF65-F5344CB8AC3E}">
        <p14:creationId xmlns:p14="http://schemas.microsoft.com/office/powerpoint/2010/main" val="2818703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/>
        </p:nvGrpSpPr>
        <p:grpSpPr bwMode="auto">
          <a:xfrm>
            <a:off x="605369" y="-4233"/>
            <a:ext cx="10981267" cy="6866468"/>
            <a:chOff x="286" y="-2"/>
            <a:chExt cx="5188" cy="3244"/>
          </a:xfrm>
        </p:grpSpPr>
        <p:sp>
          <p:nvSpPr>
            <p:cNvPr id="5" name="AutoShape 3"/>
            <p:cNvSpPr>
              <a:spLocks noChangeAspect="1" noChangeArrowheads="1" noTextEdit="1"/>
            </p:cNvSpPr>
            <p:nvPr/>
          </p:nvSpPr>
          <p:spPr bwMode="auto">
            <a:xfrm>
              <a:off x="288" y="0"/>
              <a:ext cx="5184" cy="3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86" y="-2"/>
              <a:ext cx="5188" cy="324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Rectangle 6"/>
            <p:cNvSpPr>
              <a:spLocks noChangeArrowheads="1"/>
            </p:cNvSpPr>
            <p:nvPr/>
          </p:nvSpPr>
          <p:spPr bwMode="auto">
            <a:xfrm>
              <a:off x="288" y="0"/>
              <a:ext cx="5182" cy="323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852" y="486"/>
              <a:ext cx="4553" cy="221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" name="Line 8"/>
            <p:cNvSpPr>
              <a:spLocks noChangeShapeType="1"/>
            </p:cNvSpPr>
            <p:nvPr/>
          </p:nvSpPr>
          <p:spPr bwMode="auto">
            <a:xfrm>
              <a:off x="852" y="2631"/>
              <a:ext cx="4553" cy="0"/>
            </a:xfrm>
            <a:prstGeom prst="line">
              <a:avLst/>
            </a:prstGeom>
            <a:noFill/>
            <a:ln w="14288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0" name="Line 9"/>
            <p:cNvSpPr>
              <a:spLocks noChangeShapeType="1"/>
            </p:cNvSpPr>
            <p:nvPr/>
          </p:nvSpPr>
          <p:spPr bwMode="auto">
            <a:xfrm>
              <a:off x="852" y="2216"/>
              <a:ext cx="4553" cy="0"/>
            </a:xfrm>
            <a:prstGeom prst="line">
              <a:avLst/>
            </a:prstGeom>
            <a:noFill/>
            <a:ln w="14288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Line 10"/>
            <p:cNvSpPr>
              <a:spLocks noChangeShapeType="1"/>
            </p:cNvSpPr>
            <p:nvPr/>
          </p:nvSpPr>
          <p:spPr bwMode="auto">
            <a:xfrm>
              <a:off x="852" y="1801"/>
              <a:ext cx="4553" cy="0"/>
            </a:xfrm>
            <a:prstGeom prst="line">
              <a:avLst/>
            </a:prstGeom>
            <a:noFill/>
            <a:ln w="14288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Line 11"/>
            <p:cNvSpPr>
              <a:spLocks noChangeShapeType="1"/>
            </p:cNvSpPr>
            <p:nvPr/>
          </p:nvSpPr>
          <p:spPr bwMode="auto">
            <a:xfrm>
              <a:off x="852" y="1387"/>
              <a:ext cx="4553" cy="0"/>
            </a:xfrm>
            <a:prstGeom prst="line">
              <a:avLst/>
            </a:prstGeom>
            <a:noFill/>
            <a:ln w="14288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Line 12"/>
            <p:cNvSpPr>
              <a:spLocks noChangeShapeType="1"/>
            </p:cNvSpPr>
            <p:nvPr/>
          </p:nvSpPr>
          <p:spPr bwMode="auto">
            <a:xfrm>
              <a:off x="852" y="972"/>
              <a:ext cx="4553" cy="0"/>
            </a:xfrm>
            <a:prstGeom prst="line">
              <a:avLst/>
            </a:prstGeom>
            <a:noFill/>
            <a:ln w="14288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4" name="Line 13"/>
            <p:cNvSpPr>
              <a:spLocks noChangeShapeType="1"/>
            </p:cNvSpPr>
            <p:nvPr/>
          </p:nvSpPr>
          <p:spPr bwMode="auto">
            <a:xfrm>
              <a:off x="852" y="557"/>
              <a:ext cx="4553" cy="0"/>
            </a:xfrm>
            <a:prstGeom prst="line">
              <a:avLst/>
            </a:prstGeom>
            <a:noFill/>
            <a:ln w="14288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923" y="909"/>
              <a:ext cx="4411" cy="1722"/>
            </a:xfrm>
            <a:custGeom>
              <a:avLst/>
              <a:gdLst>
                <a:gd name="T0" fmla="*/ 0 w 2042"/>
                <a:gd name="T1" fmla="*/ 0 h 797"/>
                <a:gd name="T2" fmla="*/ 47 w 2042"/>
                <a:gd name="T3" fmla="*/ 46 h 797"/>
                <a:gd name="T4" fmla="*/ 93 w 2042"/>
                <a:gd name="T5" fmla="*/ 36 h 797"/>
                <a:gd name="T6" fmla="*/ 139 w 2042"/>
                <a:gd name="T7" fmla="*/ 52 h 797"/>
                <a:gd name="T8" fmla="*/ 186 w 2042"/>
                <a:gd name="T9" fmla="*/ 31 h 797"/>
                <a:gd name="T10" fmla="*/ 232 w 2042"/>
                <a:gd name="T11" fmla="*/ 98 h 797"/>
                <a:gd name="T12" fmla="*/ 279 w 2042"/>
                <a:gd name="T13" fmla="*/ 109 h 797"/>
                <a:gd name="T14" fmla="*/ 325 w 2042"/>
                <a:gd name="T15" fmla="*/ 144 h 797"/>
                <a:gd name="T16" fmla="*/ 371 w 2042"/>
                <a:gd name="T17" fmla="*/ 180 h 797"/>
                <a:gd name="T18" fmla="*/ 418 w 2042"/>
                <a:gd name="T19" fmla="*/ 229 h 797"/>
                <a:gd name="T20" fmla="*/ 464 w 2042"/>
                <a:gd name="T21" fmla="*/ 250 h 797"/>
                <a:gd name="T22" fmla="*/ 511 w 2042"/>
                <a:gd name="T23" fmla="*/ 252 h 797"/>
                <a:gd name="T24" fmla="*/ 557 w 2042"/>
                <a:gd name="T25" fmla="*/ 336 h 797"/>
                <a:gd name="T26" fmla="*/ 603 w 2042"/>
                <a:gd name="T27" fmla="*/ 397 h 797"/>
                <a:gd name="T28" fmla="*/ 650 w 2042"/>
                <a:gd name="T29" fmla="*/ 447 h 797"/>
                <a:gd name="T30" fmla="*/ 696 w 2042"/>
                <a:gd name="T31" fmla="*/ 420 h 797"/>
                <a:gd name="T32" fmla="*/ 743 w 2042"/>
                <a:gd name="T33" fmla="*/ 463 h 797"/>
                <a:gd name="T34" fmla="*/ 789 w 2042"/>
                <a:gd name="T35" fmla="*/ 465 h 797"/>
                <a:gd name="T36" fmla="*/ 835 w 2042"/>
                <a:gd name="T37" fmla="*/ 468 h 797"/>
                <a:gd name="T38" fmla="*/ 882 w 2042"/>
                <a:gd name="T39" fmla="*/ 503 h 797"/>
                <a:gd name="T40" fmla="*/ 928 w 2042"/>
                <a:gd name="T41" fmla="*/ 561 h 797"/>
                <a:gd name="T42" fmla="*/ 975 w 2042"/>
                <a:gd name="T43" fmla="*/ 603 h 797"/>
                <a:gd name="T44" fmla="*/ 1021 w 2042"/>
                <a:gd name="T45" fmla="*/ 637 h 797"/>
                <a:gd name="T46" fmla="*/ 1068 w 2042"/>
                <a:gd name="T47" fmla="*/ 651 h 797"/>
                <a:gd name="T48" fmla="*/ 1114 w 2042"/>
                <a:gd name="T49" fmla="*/ 672 h 797"/>
                <a:gd name="T50" fmla="*/ 1160 w 2042"/>
                <a:gd name="T51" fmla="*/ 618 h 797"/>
                <a:gd name="T52" fmla="*/ 1207 w 2042"/>
                <a:gd name="T53" fmla="*/ 653 h 797"/>
                <a:gd name="T54" fmla="*/ 1253 w 2042"/>
                <a:gd name="T55" fmla="*/ 647 h 797"/>
                <a:gd name="T56" fmla="*/ 1300 w 2042"/>
                <a:gd name="T57" fmla="*/ 603 h 797"/>
                <a:gd name="T58" fmla="*/ 1346 w 2042"/>
                <a:gd name="T59" fmla="*/ 616 h 797"/>
                <a:gd name="T60" fmla="*/ 1392 w 2042"/>
                <a:gd name="T61" fmla="*/ 586 h 797"/>
                <a:gd name="T62" fmla="*/ 1439 w 2042"/>
                <a:gd name="T63" fmla="*/ 582 h 797"/>
                <a:gd name="T64" fmla="*/ 1485 w 2042"/>
                <a:gd name="T65" fmla="*/ 589 h 797"/>
                <a:gd name="T66" fmla="*/ 1532 w 2042"/>
                <a:gd name="T67" fmla="*/ 607 h 797"/>
                <a:gd name="T68" fmla="*/ 1578 w 2042"/>
                <a:gd name="T69" fmla="*/ 643 h 797"/>
                <a:gd name="T70" fmla="*/ 1624 w 2042"/>
                <a:gd name="T71" fmla="*/ 632 h 797"/>
                <a:gd name="T72" fmla="*/ 1671 w 2042"/>
                <a:gd name="T73" fmla="*/ 703 h 797"/>
                <a:gd name="T74" fmla="*/ 1717 w 2042"/>
                <a:gd name="T75" fmla="*/ 670 h 797"/>
                <a:gd name="T76" fmla="*/ 1764 w 2042"/>
                <a:gd name="T77" fmla="*/ 687 h 797"/>
                <a:gd name="T78" fmla="*/ 1810 w 2042"/>
                <a:gd name="T79" fmla="*/ 714 h 797"/>
                <a:gd name="T80" fmla="*/ 1856 w 2042"/>
                <a:gd name="T81" fmla="*/ 797 h 797"/>
                <a:gd name="T82" fmla="*/ 1903 w 2042"/>
                <a:gd name="T83" fmla="*/ 735 h 797"/>
                <a:gd name="T84" fmla="*/ 1949 w 2042"/>
                <a:gd name="T85" fmla="*/ 714 h 797"/>
                <a:gd name="T86" fmla="*/ 1996 w 2042"/>
                <a:gd name="T87" fmla="*/ 745 h 797"/>
                <a:gd name="T88" fmla="*/ 2042 w 2042"/>
                <a:gd name="T89" fmla="*/ 791 h 7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42" h="797">
                  <a:moveTo>
                    <a:pt x="0" y="0"/>
                  </a:moveTo>
                  <a:lnTo>
                    <a:pt x="47" y="46"/>
                  </a:lnTo>
                  <a:lnTo>
                    <a:pt x="93" y="36"/>
                  </a:lnTo>
                  <a:lnTo>
                    <a:pt x="139" y="52"/>
                  </a:lnTo>
                  <a:lnTo>
                    <a:pt x="186" y="31"/>
                  </a:lnTo>
                  <a:lnTo>
                    <a:pt x="232" y="98"/>
                  </a:lnTo>
                  <a:lnTo>
                    <a:pt x="279" y="109"/>
                  </a:lnTo>
                  <a:lnTo>
                    <a:pt x="325" y="144"/>
                  </a:lnTo>
                  <a:lnTo>
                    <a:pt x="371" y="180"/>
                  </a:lnTo>
                  <a:lnTo>
                    <a:pt x="418" y="229"/>
                  </a:lnTo>
                  <a:lnTo>
                    <a:pt x="464" y="250"/>
                  </a:lnTo>
                  <a:lnTo>
                    <a:pt x="511" y="252"/>
                  </a:lnTo>
                  <a:lnTo>
                    <a:pt x="557" y="336"/>
                  </a:lnTo>
                  <a:lnTo>
                    <a:pt x="603" y="397"/>
                  </a:lnTo>
                  <a:lnTo>
                    <a:pt x="650" y="447"/>
                  </a:lnTo>
                  <a:lnTo>
                    <a:pt x="696" y="420"/>
                  </a:lnTo>
                  <a:lnTo>
                    <a:pt x="743" y="463"/>
                  </a:lnTo>
                  <a:lnTo>
                    <a:pt x="789" y="465"/>
                  </a:lnTo>
                  <a:lnTo>
                    <a:pt x="835" y="468"/>
                  </a:lnTo>
                  <a:lnTo>
                    <a:pt x="882" y="503"/>
                  </a:lnTo>
                  <a:lnTo>
                    <a:pt x="928" y="561"/>
                  </a:lnTo>
                  <a:lnTo>
                    <a:pt x="975" y="603"/>
                  </a:lnTo>
                  <a:lnTo>
                    <a:pt x="1021" y="637"/>
                  </a:lnTo>
                  <a:lnTo>
                    <a:pt x="1068" y="651"/>
                  </a:lnTo>
                  <a:lnTo>
                    <a:pt x="1114" y="672"/>
                  </a:lnTo>
                  <a:lnTo>
                    <a:pt x="1160" y="618"/>
                  </a:lnTo>
                  <a:lnTo>
                    <a:pt x="1207" y="653"/>
                  </a:lnTo>
                  <a:lnTo>
                    <a:pt x="1253" y="647"/>
                  </a:lnTo>
                  <a:lnTo>
                    <a:pt x="1300" y="603"/>
                  </a:lnTo>
                  <a:lnTo>
                    <a:pt x="1346" y="616"/>
                  </a:lnTo>
                  <a:lnTo>
                    <a:pt x="1392" y="586"/>
                  </a:lnTo>
                  <a:lnTo>
                    <a:pt x="1439" y="582"/>
                  </a:lnTo>
                  <a:lnTo>
                    <a:pt x="1485" y="589"/>
                  </a:lnTo>
                  <a:lnTo>
                    <a:pt x="1532" y="607"/>
                  </a:lnTo>
                  <a:lnTo>
                    <a:pt x="1578" y="643"/>
                  </a:lnTo>
                  <a:lnTo>
                    <a:pt x="1624" y="632"/>
                  </a:lnTo>
                  <a:lnTo>
                    <a:pt x="1671" y="703"/>
                  </a:lnTo>
                  <a:lnTo>
                    <a:pt x="1717" y="670"/>
                  </a:lnTo>
                  <a:lnTo>
                    <a:pt x="1764" y="687"/>
                  </a:lnTo>
                  <a:lnTo>
                    <a:pt x="1810" y="714"/>
                  </a:lnTo>
                  <a:lnTo>
                    <a:pt x="1856" y="797"/>
                  </a:lnTo>
                  <a:lnTo>
                    <a:pt x="1903" y="735"/>
                  </a:lnTo>
                  <a:lnTo>
                    <a:pt x="1949" y="714"/>
                  </a:lnTo>
                  <a:lnTo>
                    <a:pt x="1996" y="745"/>
                  </a:lnTo>
                  <a:lnTo>
                    <a:pt x="2042" y="791"/>
                  </a:lnTo>
                </a:path>
              </a:pathLst>
            </a:custGeom>
            <a:noFill/>
            <a:ln w="23813">
              <a:solidFill>
                <a:srgbClr val="1A476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Oval 15"/>
            <p:cNvSpPr>
              <a:spLocks noChangeArrowheads="1"/>
            </p:cNvSpPr>
            <p:nvPr/>
          </p:nvSpPr>
          <p:spPr bwMode="auto">
            <a:xfrm>
              <a:off x="901" y="888"/>
              <a:ext cx="44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Oval 16"/>
            <p:cNvSpPr>
              <a:spLocks noChangeArrowheads="1"/>
            </p:cNvSpPr>
            <p:nvPr/>
          </p:nvSpPr>
          <p:spPr bwMode="auto">
            <a:xfrm>
              <a:off x="1003" y="987"/>
              <a:ext cx="41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Oval 17"/>
            <p:cNvSpPr>
              <a:spLocks noChangeArrowheads="1"/>
            </p:cNvSpPr>
            <p:nvPr/>
          </p:nvSpPr>
          <p:spPr bwMode="auto">
            <a:xfrm>
              <a:off x="1102" y="968"/>
              <a:ext cx="44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Oval 18"/>
            <p:cNvSpPr>
              <a:spLocks noChangeArrowheads="1"/>
            </p:cNvSpPr>
            <p:nvPr/>
          </p:nvSpPr>
          <p:spPr bwMode="auto">
            <a:xfrm>
              <a:off x="1204" y="1000"/>
              <a:ext cx="41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1303" y="955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1403" y="1099"/>
              <a:ext cx="43" cy="44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Oval 21"/>
            <p:cNvSpPr>
              <a:spLocks noChangeArrowheads="1"/>
            </p:cNvSpPr>
            <p:nvPr/>
          </p:nvSpPr>
          <p:spPr bwMode="auto">
            <a:xfrm>
              <a:off x="1504" y="1125"/>
              <a:ext cx="41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1603" y="1199"/>
              <a:ext cx="44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" name="Oval 23"/>
            <p:cNvSpPr>
              <a:spLocks noChangeArrowheads="1"/>
            </p:cNvSpPr>
            <p:nvPr/>
          </p:nvSpPr>
          <p:spPr bwMode="auto">
            <a:xfrm>
              <a:off x="1705" y="1279"/>
              <a:ext cx="41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Oval 24"/>
            <p:cNvSpPr>
              <a:spLocks noChangeArrowheads="1"/>
            </p:cNvSpPr>
            <p:nvPr/>
          </p:nvSpPr>
          <p:spPr bwMode="auto">
            <a:xfrm>
              <a:off x="1804" y="1382"/>
              <a:ext cx="44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6" name="Oval 25"/>
            <p:cNvSpPr>
              <a:spLocks noChangeArrowheads="1"/>
            </p:cNvSpPr>
            <p:nvPr/>
          </p:nvSpPr>
          <p:spPr bwMode="auto">
            <a:xfrm>
              <a:off x="1904" y="1428"/>
              <a:ext cx="43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" name="Oval 26"/>
            <p:cNvSpPr>
              <a:spLocks noChangeArrowheads="1"/>
            </p:cNvSpPr>
            <p:nvPr/>
          </p:nvSpPr>
          <p:spPr bwMode="auto">
            <a:xfrm>
              <a:off x="2005" y="1432"/>
              <a:ext cx="43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8" name="Oval 27"/>
            <p:cNvSpPr>
              <a:spLocks noChangeArrowheads="1"/>
            </p:cNvSpPr>
            <p:nvPr/>
          </p:nvSpPr>
          <p:spPr bwMode="auto">
            <a:xfrm>
              <a:off x="2105" y="1614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2206" y="1747"/>
              <a:ext cx="41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0" name="Oval 29"/>
            <p:cNvSpPr>
              <a:spLocks noChangeArrowheads="1"/>
            </p:cNvSpPr>
            <p:nvPr/>
          </p:nvSpPr>
          <p:spPr bwMode="auto">
            <a:xfrm>
              <a:off x="2305" y="1853"/>
              <a:ext cx="44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1" name="Oval 30"/>
            <p:cNvSpPr>
              <a:spLocks noChangeArrowheads="1"/>
            </p:cNvSpPr>
            <p:nvPr/>
          </p:nvSpPr>
          <p:spPr bwMode="auto">
            <a:xfrm>
              <a:off x="2405" y="1797"/>
              <a:ext cx="43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4" name="Oval 31"/>
            <p:cNvSpPr>
              <a:spLocks noChangeArrowheads="1"/>
            </p:cNvSpPr>
            <p:nvPr/>
          </p:nvSpPr>
          <p:spPr bwMode="auto">
            <a:xfrm>
              <a:off x="2506" y="1888"/>
              <a:ext cx="44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5" name="Oval 32"/>
            <p:cNvSpPr>
              <a:spLocks noChangeArrowheads="1"/>
            </p:cNvSpPr>
            <p:nvPr/>
          </p:nvSpPr>
          <p:spPr bwMode="auto">
            <a:xfrm>
              <a:off x="2606" y="1892"/>
              <a:ext cx="43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6" name="Oval 33"/>
            <p:cNvSpPr>
              <a:spLocks noChangeArrowheads="1"/>
            </p:cNvSpPr>
            <p:nvPr/>
          </p:nvSpPr>
          <p:spPr bwMode="auto">
            <a:xfrm>
              <a:off x="2707" y="1901"/>
              <a:ext cx="41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7" name="Oval 34"/>
            <p:cNvSpPr>
              <a:spLocks noChangeArrowheads="1"/>
            </p:cNvSpPr>
            <p:nvPr/>
          </p:nvSpPr>
          <p:spPr bwMode="auto">
            <a:xfrm>
              <a:off x="2807" y="1974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8" name="Oval 35"/>
            <p:cNvSpPr>
              <a:spLocks noChangeArrowheads="1"/>
            </p:cNvSpPr>
            <p:nvPr/>
          </p:nvSpPr>
          <p:spPr bwMode="auto">
            <a:xfrm>
              <a:off x="2906" y="2100"/>
              <a:ext cx="43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9" name="Oval 36"/>
            <p:cNvSpPr>
              <a:spLocks noChangeArrowheads="1"/>
            </p:cNvSpPr>
            <p:nvPr/>
          </p:nvSpPr>
          <p:spPr bwMode="auto">
            <a:xfrm>
              <a:off x="3007" y="2190"/>
              <a:ext cx="44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0" name="Oval 37"/>
            <p:cNvSpPr>
              <a:spLocks noChangeArrowheads="1"/>
            </p:cNvSpPr>
            <p:nvPr/>
          </p:nvSpPr>
          <p:spPr bwMode="auto">
            <a:xfrm>
              <a:off x="3107" y="2264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1" name="Oval 38"/>
            <p:cNvSpPr>
              <a:spLocks noChangeArrowheads="1"/>
            </p:cNvSpPr>
            <p:nvPr/>
          </p:nvSpPr>
          <p:spPr bwMode="auto">
            <a:xfrm>
              <a:off x="3208" y="2294"/>
              <a:ext cx="41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2" name="Oval 39"/>
            <p:cNvSpPr>
              <a:spLocks noChangeArrowheads="1"/>
            </p:cNvSpPr>
            <p:nvPr/>
          </p:nvSpPr>
          <p:spPr bwMode="auto">
            <a:xfrm>
              <a:off x="3308" y="2339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3" name="Oval 40"/>
            <p:cNvSpPr>
              <a:spLocks noChangeArrowheads="1"/>
            </p:cNvSpPr>
            <p:nvPr/>
          </p:nvSpPr>
          <p:spPr bwMode="auto">
            <a:xfrm>
              <a:off x="3407" y="2223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4" name="Oval 41"/>
            <p:cNvSpPr>
              <a:spLocks noChangeArrowheads="1"/>
            </p:cNvSpPr>
            <p:nvPr/>
          </p:nvSpPr>
          <p:spPr bwMode="auto">
            <a:xfrm>
              <a:off x="3509" y="2298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5" name="Oval 42"/>
            <p:cNvSpPr>
              <a:spLocks noChangeArrowheads="1"/>
            </p:cNvSpPr>
            <p:nvPr/>
          </p:nvSpPr>
          <p:spPr bwMode="auto">
            <a:xfrm>
              <a:off x="3608" y="2285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6" name="Oval 43"/>
            <p:cNvSpPr>
              <a:spLocks noChangeArrowheads="1"/>
            </p:cNvSpPr>
            <p:nvPr/>
          </p:nvSpPr>
          <p:spPr bwMode="auto">
            <a:xfrm>
              <a:off x="3709" y="2190"/>
              <a:ext cx="41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7" name="Oval 44"/>
            <p:cNvSpPr>
              <a:spLocks noChangeArrowheads="1"/>
            </p:cNvSpPr>
            <p:nvPr/>
          </p:nvSpPr>
          <p:spPr bwMode="auto">
            <a:xfrm>
              <a:off x="3809" y="2218"/>
              <a:ext cx="43" cy="44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8" name="Oval 45"/>
            <p:cNvSpPr>
              <a:spLocks noChangeArrowheads="1"/>
            </p:cNvSpPr>
            <p:nvPr/>
          </p:nvSpPr>
          <p:spPr bwMode="auto">
            <a:xfrm>
              <a:off x="3908" y="2154"/>
              <a:ext cx="43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9" name="Oval 46"/>
            <p:cNvSpPr>
              <a:spLocks noChangeArrowheads="1"/>
            </p:cNvSpPr>
            <p:nvPr/>
          </p:nvSpPr>
          <p:spPr bwMode="auto">
            <a:xfrm>
              <a:off x="4010" y="2145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0" name="Oval 47"/>
            <p:cNvSpPr>
              <a:spLocks noChangeArrowheads="1"/>
            </p:cNvSpPr>
            <p:nvPr/>
          </p:nvSpPr>
          <p:spPr bwMode="auto">
            <a:xfrm>
              <a:off x="4109" y="2162"/>
              <a:ext cx="43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1" name="Oval 48"/>
            <p:cNvSpPr>
              <a:spLocks noChangeArrowheads="1"/>
            </p:cNvSpPr>
            <p:nvPr/>
          </p:nvSpPr>
          <p:spPr bwMode="auto">
            <a:xfrm>
              <a:off x="4211" y="2199"/>
              <a:ext cx="41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2" name="Oval 49"/>
            <p:cNvSpPr>
              <a:spLocks noChangeArrowheads="1"/>
            </p:cNvSpPr>
            <p:nvPr/>
          </p:nvSpPr>
          <p:spPr bwMode="auto">
            <a:xfrm>
              <a:off x="4310" y="2277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3" name="Oval 50"/>
            <p:cNvSpPr>
              <a:spLocks noChangeArrowheads="1"/>
            </p:cNvSpPr>
            <p:nvPr/>
          </p:nvSpPr>
          <p:spPr bwMode="auto">
            <a:xfrm>
              <a:off x="4411" y="2253"/>
              <a:ext cx="41" cy="41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4" name="Oval 51"/>
            <p:cNvSpPr>
              <a:spLocks noChangeArrowheads="1"/>
            </p:cNvSpPr>
            <p:nvPr/>
          </p:nvSpPr>
          <p:spPr bwMode="auto">
            <a:xfrm>
              <a:off x="4511" y="2406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5" name="Oval 52"/>
            <p:cNvSpPr>
              <a:spLocks noChangeArrowheads="1"/>
            </p:cNvSpPr>
            <p:nvPr/>
          </p:nvSpPr>
          <p:spPr bwMode="auto">
            <a:xfrm>
              <a:off x="4610" y="2335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6" name="Oval 53"/>
            <p:cNvSpPr>
              <a:spLocks noChangeArrowheads="1"/>
            </p:cNvSpPr>
            <p:nvPr/>
          </p:nvSpPr>
          <p:spPr bwMode="auto">
            <a:xfrm>
              <a:off x="4712" y="2372"/>
              <a:ext cx="41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7" name="Oval 54"/>
            <p:cNvSpPr>
              <a:spLocks noChangeArrowheads="1"/>
            </p:cNvSpPr>
            <p:nvPr/>
          </p:nvSpPr>
          <p:spPr bwMode="auto">
            <a:xfrm>
              <a:off x="4811" y="2430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8" name="Oval 55"/>
            <p:cNvSpPr>
              <a:spLocks noChangeArrowheads="1"/>
            </p:cNvSpPr>
            <p:nvPr/>
          </p:nvSpPr>
          <p:spPr bwMode="auto">
            <a:xfrm>
              <a:off x="4913" y="2609"/>
              <a:ext cx="41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9" name="Oval 56"/>
            <p:cNvSpPr>
              <a:spLocks noChangeArrowheads="1"/>
            </p:cNvSpPr>
            <p:nvPr/>
          </p:nvSpPr>
          <p:spPr bwMode="auto">
            <a:xfrm>
              <a:off x="5012" y="2475"/>
              <a:ext cx="43" cy="44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0" name="Oval 57"/>
            <p:cNvSpPr>
              <a:spLocks noChangeArrowheads="1"/>
            </p:cNvSpPr>
            <p:nvPr/>
          </p:nvSpPr>
          <p:spPr bwMode="auto">
            <a:xfrm>
              <a:off x="5111" y="2430"/>
              <a:ext cx="43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1" name="Oval 58"/>
            <p:cNvSpPr>
              <a:spLocks noChangeArrowheads="1"/>
            </p:cNvSpPr>
            <p:nvPr/>
          </p:nvSpPr>
          <p:spPr bwMode="auto">
            <a:xfrm>
              <a:off x="5213" y="2497"/>
              <a:ext cx="41" cy="43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2" name="Oval 59"/>
            <p:cNvSpPr>
              <a:spLocks noChangeArrowheads="1"/>
            </p:cNvSpPr>
            <p:nvPr/>
          </p:nvSpPr>
          <p:spPr bwMode="auto">
            <a:xfrm>
              <a:off x="5312" y="2596"/>
              <a:ext cx="43" cy="44"/>
            </a:xfrm>
            <a:prstGeom prst="ellipse">
              <a:avLst/>
            </a:prstGeom>
            <a:solidFill>
              <a:srgbClr val="1A476F"/>
            </a:solidFill>
            <a:ln w="23813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4" name="Line 60"/>
            <p:cNvSpPr>
              <a:spLocks noChangeShapeType="1"/>
            </p:cNvSpPr>
            <p:nvPr/>
          </p:nvSpPr>
          <p:spPr bwMode="auto">
            <a:xfrm flipV="1">
              <a:off x="852" y="486"/>
              <a:ext cx="0" cy="221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5" name="Line 61"/>
            <p:cNvSpPr>
              <a:spLocks noChangeShapeType="1"/>
            </p:cNvSpPr>
            <p:nvPr/>
          </p:nvSpPr>
          <p:spPr bwMode="auto">
            <a:xfrm flipH="1">
              <a:off x="806" y="2631"/>
              <a:ext cx="46" cy="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6" name="Rectangle 62"/>
            <p:cNvSpPr>
              <a:spLocks noChangeArrowheads="1"/>
            </p:cNvSpPr>
            <p:nvPr/>
          </p:nvSpPr>
          <p:spPr bwMode="auto">
            <a:xfrm>
              <a:off x="651" y="2566"/>
              <a:ext cx="115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50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67" name="Line 63"/>
            <p:cNvSpPr>
              <a:spLocks noChangeShapeType="1"/>
            </p:cNvSpPr>
            <p:nvPr/>
          </p:nvSpPr>
          <p:spPr bwMode="auto">
            <a:xfrm flipH="1">
              <a:off x="806" y="2216"/>
              <a:ext cx="46" cy="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8" name="Rectangle 64"/>
            <p:cNvSpPr>
              <a:spLocks noChangeArrowheads="1"/>
            </p:cNvSpPr>
            <p:nvPr/>
          </p:nvSpPr>
          <p:spPr bwMode="auto">
            <a:xfrm>
              <a:off x="651" y="2151"/>
              <a:ext cx="119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60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69" name="Line 65"/>
            <p:cNvSpPr>
              <a:spLocks noChangeShapeType="1"/>
            </p:cNvSpPr>
            <p:nvPr/>
          </p:nvSpPr>
          <p:spPr bwMode="auto">
            <a:xfrm flipH="1">
              <a:off x="806" y="1801"/>
              <a:ext cx="46" cy="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0" name="Rectangle 66"/>
            <p:cNvSpPr>
              <a:spLocks noChangeArrowheads="1"/>
            </p:cNvSpPr>
            <p:nvPr/>
          </p:nvSpPr>
          <p:spPr bwMode="auto">
            <a:xfrm>
              <a:off x="651" y="1737"/>
              <a:ext cx="109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70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72" name="Line 67"/>
            <p:cNvSpPr>
              <a:spLocks noChangeShapeType="1"/>
            </p:cNvSpPr>
            <p:nvPr/>
          </p:nvSpPr>
          <p:spPr bwMode="auto">
            <a:xfrm flipH="1">
              <a:off x="806" y="1387"/>
              <a:ext cx="46" cy="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3" name="Rectangle 68"/>
            <p:cNvSpPr>
              <a:spLocks noChangeArrowheads="1"/>
            </p:cNvSpPr>
            <p:nvPr/>
          </p:nvSpPr>
          <p:spPr bwMode="auto">
            <a:xfrm>
              <a:off x="651" y="1322"/>
              <a:ext cx="120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80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74" name="Line 69"/>
            <p:cNvSpPr>
              <a:spLocks noChangeShapeType="1"/>
            </p:cNvSpPr>
            <p:nvPr/>
          </p:nvSpPr>
          <p:spPr bwMode="auto">
            <a:xfrm flipH="1">
              <a:off x="806" y="972"/>
              <a:ext cx="46" cy="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5" name="Rectangle 70"/>
            <p:cNvSpPr>
              <a:spLocks noChangeArrowheads="1"/>
            </p:cNvSpPr>
            <p:nvPr/>
          </p:nvSpPr>
          <p:spPr bwMode="auto">
            <a:xfrm>
              <a:off x="651" y="907"/>
              <a:ext cx="118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90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76" name="Line 71"/>
            <p:cNvSpPr>
              <a:spLocks noChangeShapeType="1"/>
            </p:cNvSpPr>
            <p:nvPr/>
          </p:nvSpPr>
          <p:spPr bwMode="auto">
            <a:xfrm flipH="1">
              <a:off x="806" y="557"/>
              <a:ext cx="46" cy="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7" name="Rectangle 72"/>
            <p:cNvSpPr>
              <a:spLocks noChangeArrowheads="1"/>
            </p:cNvSpPr>
            <p:nvPr/>
          </p:nvSpPr>
          <p:spPr bwMode="auto">
            <a:xfrm>
              <a:off x="584" y="492"/>
              <a:ext cx="168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100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78" name="Rectangle 73"/>
            <p:cNvSpPr>
              <a:spLocks noChangeArrowheads="1"/>
            </p:cNvSpPr>
            <p:nvPr/>
          </p:nvSpPr>
          <p:spPr bwMode="auto">
            <a:xfrm rot="16200000">
              <a:off x="-697" y="1577"/>
              <a:ext cx="2373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Pct. of Children Earning more than their Parents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79" name="Line 74"/>
            <p:cNvSpPr>
              <a:spLocks noChangeShapeType="1"/>
            </p:cNvSpPr>
            <p:nvPr/>
          </p:nvSpPr>
          <p:spPr bwMode="auto">
            <a:xfrm>
              <a:off x="852" y="2702"/>
              <a:ext cx="4553" cy="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0" name="Line 75"/>
            <p:cNvSpPr>
              <a:spLocks noChangeShapeType="1"/>
            </p:cNvSpPr>
            <p:nvPr/>
          </p:nvSpPr>
          <p:spPr bwMode="auto">
            <a:xfrm>
              <a:off x="923" y="2702"/>
              <a:ext cx="0" cy="43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1" name="Rectangle 76"/>
            <p:cNvSpPr>
              <a:spLocks noChangeArrowheads="1"/>
            </p:cNvSpPr>
            <p:nvPr/>
          </p:nvSpPr>
          <p:spPr bwMode="auto">
            <a:xfrm>
              <a:off x="789" y="2769"/>
              <a:ext cx="223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1940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82" name="Line 77"/>
            <p:cNvSpPr>
              <a:spLocks noChangeShapeType="1"/>
            </p:cNvSpPr>
            <p:nvPr/>
          </p:nvSpPr>
          <p:spPr bwMode="auto">
            <a:xfrm>
              <a:off x="1925" y="2702"/>
              <a:ext cx="0" cy="43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5" name="Rectangle 78"/>
            <p:cNvSpPr>
              <a:spLocks noChangeArrowheads="1"/>
            </p:cNvSpPr>
            <p:nvPr/>
          </p:nvSpPr>
          <p:spPr bwMode="auto">
            <a:xfrm>
              <a:off x="1791" y="2769"/>
              <a:ext cx="220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1950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86" name="Line 79"/>
            <p:cNvSpPr>
              <a:spLocks noChangeShapeType="1"/>
            </p:cNvSpPr>
            <p:nvPr/>
          </p:nvSpPr>
          <p:spPr bwMode="auto">
            <a:xfrm>
              <a:off x="2928" y="2702"/>
              <a:ext cx="0" cy="43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7" name="Rectangle 80"/>
            <p:cNvSpPr>
              <a:spLocks noChangeArrowheads="1"/>
            </p:cNvSpPr>
            <p:nvPr/>
          </p:nvSpPr>
          <p:spPr bwMode="auto">
            <a:xfrm>
              <a:off x="2794" y="2769"/>
              <a:ext cx="223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1960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88" name="Line 81"/>
            <p:cNvSpPr>
              <a:spLocks noChangeShapeType="1"/>
            </p:cNvSpPr>
            <p:nvPr/>
          </p:nvSpPr>
          <p:spPr bwMode="auto">
            <a:xfrm>
              <a:off x="3930" y="2702"/>
              <a:ext cx="0" cy="43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9" name="Rectangle 82"/>
            <p:cNvSpPr>
              <a:spLocks noChangeArrowheads="1"/>
            </p:cNvSpPr>
            <p:nvPr/>
          </p:nvSpPr>
          <p:spPr bwMode="auto">
            <a:xfrm>
              <a:off x="3796" y="2769"/>
              <a:ext cx="214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1970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90" name="Line 83"/>
            <p:cNvSpPr>
              <a:spLocks noChangeShapeType="1"/>
            </p:cNvSpPr>
            <p:nvPr/>
          </p:nvSpPr>
          <p:spPr bwMode="auto">
            <a:xfrm>
              <a:off x="4932" y="2702"/>
              <a:ext cx="0" cy="43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1219170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1" name="Rectangle 84"/>
            <p:cNvSpPr>
              <a:spLocks noChangeArrowheads="1"/>
            </p:cNvSpPr>
            <p:nvPr/>
          </p:nvSpPr>
          <p:spPr bwMode="auto">
            <a:xfrm>
              <a:off x="4798" y="2769"/>
              <a:ext cx="225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1980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  <p:sp>
          <p:nvSpPr>
            <p:cNvPr id="92" name="Rectangle 85"/>
            <p:cNvSpPr>
              <a:spLocks noChangeArrowheads="1"/>
            </p:cNvSpPr>
            <p:nvPr/>
          </p:nvSpPr>
          <p:spPr bwMode="auto">
            <a:xfrm>
              <a:off x="2610" y="2918"/>
              <a:ext cx="978" cy="1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1218540"/>
              <a:r>
                <a:rPr lang="en-US" altLang="en-US" dirty="0">
                  <a:solidFill>
                    <a:srgbClr val="808080"/>
                  </a:solidFill>
                  <a:latin typeface="Fira Sans" panose="020B0503050000020004" pitchFamily="34" charset="0"/>
                </a:rPr>
                <a:t>Child's Year of Birth</a:t>
              </a:r>
              <a:endParaRPr lang="en-US" altLang="en-US" sz="2400" dirty="0">
                <a:solidFill>
                  <a:prstClr val="black"/>
                </a:solidFill>
                <a:latin typeface="Fira Sans" panose="020B0503050000020004" pitchFamily="34" charset="0"/>
              </a:endParaRPr>
            </a:p>
          </p:txBody>
        </p:sp>
      </p:grpSp>
      <p:sp>
        <p:nvSpPr>
          <p:cNvPr id="2" name="AutoShape 94"/>
          <p:cNvSpPr>
            <a:spLocks noChangeAspect="1" noChangeArrowheads="1" noTextEdit="1"/>
          </p:cNvSpPr>
          <p:nvPr/>
        </p:nvSpPr>
        <p:spPr bwMode="auto">
          <a:xfrm>
            <a:off x="1524052" y="277832"/>
            <a:ext cx="9144001" cy="665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020" tIns="45719" rIns="91020" bIns="45719" numCol="1" anchor="t" anchorCtr="0" compatLnSpc="1">
            <a:prstTxWarp prst="textNoShape">
              <a:avLst/>
            </a:prstTxWarp>
          </a:bodyPr>
          <a:lstStyle/>
          <a:p>
            <a:pPr defTabSz="1219170"/>
            <a:endParaRPr lang="en-US">
              <a:solidFill>
                <a:prstClr val="black"/>
              </a:solidFill>
            </a:endParaRPr>
          </a:p>
        </p:txBody>
      </p:sp>
      <p:sp>
        <p:nvSpPr>
          <p:cNvPr id="71" name="Rectangle 70"/>
          <p:cNvSpPr>
            <a:spLocks noChangeArrowheads="1"/>
          </p:cNvSpPr>
          <p:nvPr/>
        </p:nvSpPr>
        <p:spPr bwMode="auto">
          <a:xfrm>
            <a:off x="990600" y="76203"/>
            <a:ext cx="1049944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algn="ctr" defTabSz="1219170"/>
            <a:r>
              <a:rPr lang="en-US" sz="2400" b="1" dirty="0">
                <a:latin typeface="Fira Sans Condensed" panose="020B0503050000020004" pitchFamily="34" charset="0"/>
              </a:rPr>
              <a:t>The Fading American Dream</a:t>
            </a:r>
          </a:p>
          <a:p>
            <a:pPr algn="ctr" defTabSz="1219170"/>
            <a:r>
              <a:rPr lang="en-US" dirty="0">
                <a:solidFill>
                  <a:prstClr val="white">
                    <a:lumMod val="50000"/>
                  </a:prstClr>
                </a:solidFill>
                <a:latin typeface="Fira Sans" panose="020B0503050000020004" pitchFamily="34" charset="0"/>
              </a:rPr>
              <a:t>Percent of Children Earning More than Their Parents, by Year of Birth</a:t>
            </a:r>
          </a:p>
        </p:txBody>
      </p:sp>
      <p:sp>
        <p:nvSpPr>
          <p:cNvPr id="83" name="Rectangle 183"/>
          <p:cNvSpPr>
            <a:spLocks noChangeArrowheads="1"/>
          </p:cNvSpPr>
          <p:nvPr/>
        </p:nvSpPr>
        <p:spPr bwMode="auto">
          <a:xfrm>
            <a:off x="6505575" y="477874"/>
            <a:ext cx="89768" cy="389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1219170"/>
            <a:r>
              <a:rPr lang="en-US" altLang="en-US" sz="2533">
                <a:solidFill>
                  <a:srgbClr val="1E2D53"/>
                </a:solidFill>
              </a:rPr>
              <a:t> </a:t>
            </a:r>
            <a:endParaRPr lang="en-US" altLang="en-US" sz="1867">
              <a:solidFill>
                <a:prstClr val="black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35222" y="6550830"/>
            <a:ext cx="4620930" cy="256543"/>
          </a:xfrm>
          <a:prstGeom prst="rect">
            <a:avLst/>
          </a:prstGeom>
          <a:noFill/>
        </p:spPr>
        <p:txBody>
          <a:bodyPr wrap="none" lIns="91020" tIns="45719" rIns="91020" bIns="45719" rtlCol="0">
            <a:spAutoFit/>
          </a:bodyPr>
          <a:lstStyle/>
          <a:p>
            <a:pPr defTabSz="1219170"/>
            <a:r>
              <a:rPr lang="en-US" sz="1067" i="1" dirty="0">
                <a:solidFill>
                  <a:prstClr val="black"/>
                </a:solidFill>
                <a:latin typeface="Fira Sans" panose="020B0503050000020004" pitchFamily="34" charset="0"/>
              </a:rPr>
              <a:t>Source: Chetty, </a:t>
            </a:r>
            <a:r>
              <a:rPr lang="en-US" sz="1067" i="1" dirty="0" err="1">
                <a:solidFill>
                  <a:prstClr val="black"/>
                </a:solidFill>
                <a:latin typeface="Fira Sans" panose="020B0503050000020004" pitchFamily="34" charset="0"/>
              </a:rPr>
              <a:t>Grusky</a:t>
            </a:r>
            <a:r>
              <a:rPr lang="en-US" sz="1067" i="1" dirty="0">
                <a:solidFill>
                  <a:prstClr val="black"/>
                </a:solidFill>
                <a:latin typeface="Fira Sans" panose="020B0503050000020004" pitchFamily="34" charset="0"/>
              </a:rPr>
              <a:t>, Hell, Hendren, Manduca, Narang (Science 2017)</a:t>
            </a:r>
          </a:p>
        </p:txBody>
      </p:sp>
    </p:spTree>
    <p:extLst>
      <p:ext uri="{BB962C8B-B14F-4D97-AF65-F5344CB8AC3E}">
        <p14:creationId xmlns:p14="http://schemas.microsoft.com/office/powerpoint/2010/main" val="3710680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2951D-6713-114B-8643-760278C65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cs typeface="Arial" panose="020B0604020202020204" pitchFamily="34" charset="0"/>
              </a:rPr>
              <a:t>Differences in Opportunity Across Local Areas</a:t>
            </a:r>
            <a:endParaRPr lang="en-US" sz="4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B1DB02-CE4C-094D-8C10-93B971378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How do children’s chances of moving up vary across areas in America?</a:t>
            </a:r>
          </a:p>
          <a:p>
            <a:endParaRPr lang="en-US" sz="2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rgbClr val="000000"/>
                </a:solidFill>
                <a:cs typeface="Arial" panose="020B0604020202020204" pitchFamily="34" charset="0"/>
              </a:rPr>
              <a:t>Are there some areas where kids do better than others?  If so, what lessons can we learn from them?</a:t>
            </a:r>
          </a:p>
          <a:p>
            <a:endParaRPr lang="en-US" sz="2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0" y="90714"/>
            <a:ext cx="9144000" cy="1020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052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2951D-6713-114B-8643-760278C65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cs typeface="Arial" panose="020B0604020202020204" pitchFamily="34" charset="0"/>
              </a:rPr>
              <a:t>The Opportunity Atlas</a:t>
            </a:r>
            <a:br>
              <a:rPr lang="en-US" sz="4000" dirty="0">
                <a:cs typeface="Arial" panose="020B0604020202020204" pitchFamily="34" charset="0"/>
              </a:rPr>
            </a:br>
            <a:r>
              <a:rPr lang="en-US" sz="4000" dirty="0">
                <a:cs typeface="Arial" panose="020B0604020202020204" pitchFamily="34" charset="0"/>
              </a:rPr>
              <a:t>Data Sources and Sample Definitions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B1DB02-CE4C-094D-8C10-93B971378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Data sources: Anonymized Census data (2000, 2010, ACS) covering U.S. population linked to federal income tax returns from 1989-2015</a:t>
            </a:r>
            <a:b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</a:br>
            <a:endParaRPr lang="en-US" sz="2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Link children to parents based on dependent claiming on tax returns</a:t>
            </a:r>
          </a:p>
          <a:p>
            <a:endParaRPr lang="en-US" sz="2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Target sample: Children in 1978-83 birth cohorts who were born in the U.S. or are authorized immigrants who came to the U.S. in childhood</a:t>
            </a:r>
          </a:p>
          <a:p>
            <a:endParaRPr lang="en-US" sz="2200" dirty="0">
              <a:solidFill>
                <a:srgbClr val="000000"/>
              </a:solidFill>
              <a:cs typeface="Arial" panose="020B0604020202020204" pitchFamily="34" charset="0"/>
            </a:endParaRPr>
          </a:p>
          <a:p>
            <a:r>
              <a:rPr lang="en-US" sz="2200" dirty="0">
                <a:solidFill>
                  <a:srgbClr val="000000"/>
                </a:solidFill>
                <a:cs typeface="Arial" panose="020B0604020202020204" pitchFamily="34" charset="0"/>
              </a:rPr>
              <a:t>Analysis sample: 20.5 million children, 96% coverage rate of target sample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0" y="90714"/>
            <a:ext cx="9144000" cy="1020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66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5C761-8847-5A4E-8410-9D46C252C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Measuring Parents’ and Children’s Incomes in Tax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BADA8-C925-3C40-AEF0-E18A8F320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Parents’ household incomes: average income reported on Form 1040 tax return from 1994-2000</a:t>
            </a:r>
          </a:p>
          <a:p>
            <a:endParaRPr lang="en-US" dirty="0"/>
          </a:p>
          <a:p>
            <a:r>
              <a:rPr lang="en-US" dirty="0"/>
              <a:t>Children’s incomes measured from tax returns in 2014-15 (ages 31-37)</a:t>
            </a:r>
          </a:p>
          <a:p>
            <a:endParaRPr lang="en-US" dirty="0"/>
          </a:p>
          <a:p>
            <a:r>
              <a:rPr lang="en-US" dirty="0"/>
              <a:t>Focus on percentile ranks in </a:t>
            </a:r>
            <a:r>
              <a:rPr lang="en-US" dirty="0">
                <a:latin typeface="Fira Sans Medium" panose="020B0503050000020004" pitchFamily="34" charset="0"/>
              </a:rPr>
              <a:t>national</a:t>
            </a:r>
            <a:r>
              <a:rPr lang="en-US" dirty="0"/>
              <a:t> distribution:</a:t>
            </a:r>
          </a:p>
          <a:p>
            <a:r>
              <a:rPr lang="en-US" dirty="0"/>
              <a:t>	Rank children relative to others born in the same year and 	parents relative to other parents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562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1426508" y="322688"/>
            <a:ext cx="9144002" cy="6651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Line 8"/>
          <p:cNvSpPr>
            <a:spLocks noChangeShapeType="1"/>
          </p:cNvSpPr>
          <p:nvPr/>
        </p:nvSpPr>
        <p:spPr bwMode="auto">
          <a:xfrm>
            <a:off x="2296458" y="5888463"/>
            <a:ext cx="8069264" cy="0"/>
          </a:xfrm>
          <a:prstGeom prst="line">
            <a:avLst/>
          </a:prstGeom>
          <a:noFill/>
          <a:ln w="22225">
            <a:solidFill>
              <a:srgbClr val="EAF2F3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Line 9"/>
          <p:cNvSpPr>
            <a:spLocks noChangeShapeType="1"/>
          </p:cNvSpPr>
          <p:nvPr/>
        </p:nvSpPr>
        <p:spPr bwMode="auto">
          <a:xfrm>
            <a:off x="2296458" y="4929613"/>
            <a:ext cx="8069264" cy="0"/>
          </a:xfrm>
          <a:prstGeom prst="line">
            <a:avLst/>
          </a:prstGeom>
          <a:noFill/>
          <a:ln w="22225">
            <a:solidFill>
              <a:srgbClr val="EAF2F3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auto">
          <a:xfrm>
            <a:off x="2296458" y="3970763"/>
            <a:ext cx="8069264" cy="0"/>
          </a:xfrm>
          <a:prstGeom prst="line">
            <a:avLst/>
          </a:prstGeom>
          <a:noFill/>
          <a:ln w="22225">
            <a:solidFill>
              <a:srgbClr val="EAF2F3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Line 11"/>
          <p:cNvSpPr>
            <a:spLocks noChangeShapeType="1"/>
          </p:cNvSpPr>
          <p:nvPr/>
        </p:nvSpPr>
        <p:spPr bwMode="auto">
          <a:xfrm>
            <a:off x="2296458" y="3010325"/>
            <a:ext cx="8069264" cy="0"/>
          </a:xfrm>
          <a:prstGeom prst="line">
            <a:avLst/>
          </a:prstGeom>
          <a:noFill/>
          <a:ln w="22225">
            <a:solidFill>
              <a:srgbClr val="EAF2F3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Line 12"/>
          <p:cNvSpPr>
            <a:spLocks noChangeShapeType="1"/>
          </p:cNvSpPr>
          <p:nvPr/>
        </p:nvSpPr>
        <p:spPr bwMode="auto">
          <a:xfrm>
            <a:off x="2296458" y="2051475"/>
            <a:ext cx="8069264" cy="0"/>
          </a:xfrm>
          <a:prstGeom prst="line">
            <a:avLst/>
          </a:prstGeom>
          <a:noFill/>
          <a:ln w="22225">
            <a:solidFill>
              <a:srgbClr val="EAF2F3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Line 13"/>
          <p:cNvSpPr>
            <a:spLocks noChangeShapeType="1"/>
          </p:cNvSpPr>
          <p:nvPr/>
        </p:nvSpPr>
        <p:spPr bwMode="auto">
          <a:xfrm>
            <a:off x="2296458" y="1092625"/>
            <a:ext cx="8069264" cy="0"/>
          </a:xfrm>
          <a:prstGeom prst="line">
            <a:avLst/>
          </a:prstGeom>
          <a:noFill/>
          <a:ln w="22225">
            <a:solidFill>
              <a:srgbClr val="EAF2F3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Oval 14"/>
          <p:cNvSpPr>
            <a:spLocks noChangeArrowheads="1"/>
          </p:cNvSpPr>
          <p:nvPr/>
        </p:nvSpPr>
        <p:spPr bwMode="auto">
          <a:xfrm>
            <a:off x="2485370" y="4929613"/>
            <a:ext cx="77788" cy="76200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Oval 15"/>
          <p:cNvSpPr>
            <a:spLocks noChangeArrowheads="1"/>
          </p:cNvSpPr>
          <p:nvPr/>
        </p:nvSpPr>
        <p:spPr bwMode="auto">
          <a:xfrm>
            <a:off x="2563158" y="5001051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Oval 16"/>
          <p:cNvSpPr>
            <a:spLocks noChangeArrowheads="1"/>
          </p:cNvSpPr>
          <p:nvPr/>
        </p:nvSpPr>
        <p:spPr bwMode="auto">
          <a:xfrm>
            <a:off x="2640945" y="4729588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Oval 17"/>
          <p:cNvSpPr>
            <a:spLocks noChangeArrowheads="1"/>
          </p:cNvSpPr>
          <p:nvPr/>
        </p:nvSpPr>
        <p:spPr bwMode="auto">
          <a:xfrm>
            <a:off x="2717145" y="4734351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Oval 18"/>
          <p:cNvSpPr>
            <a:spLocks noChangeArrowheads="1"/>
          </p:cNvSpPr>
          <p:nvPr/>
        </p:nvSpPr>
        <p:spPr bwMode="auto">
          <a:xfrm>
            <a:off x="2794933" y="45962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Oval 19"/>
          <p:cNvSpPr>
            <a:spLocks noChangeArrowheads="1"/>
          </p:cNvSpPr>
          <p:nvPr/>
        </p:nvSpPr>
        <p:spPr bwMode="auto">
          <a:xfrm>
            <a:off x="2872720" y="45073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Oval 20"/>
          <p:cNvSpPr>
            <a:spLocks noChangeArrowheads="1"/>
          </p:cNvSpPr>
          <p:nvPr/>
        </p:nvSpPr>
        <p:spPr bwMode="auto">
          <a:xfrm>
            <a:off x="2950508" y="461846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Oval 21"/>
          <p:cNvSpPr>
            <a:spLocks noChangeArrowheads="1"/>
          </p:cNvSpPr>
          <p:nvPr/>
        </p:nvSpPr>
        <p:spPr bwMode="auto">
          <a:xfrm>
            <a:off x="3028295" y="4647038"/>
            <a:ext cx="77788" cy="76200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Oval 22"/>
          <p:cNvSpPr>
            <a:spLocks noChangeArrowheads="1"/>
          </p:cNvSpPr>
          <p:nvPr/>
        </p:nvSpPr>
        <p:spPr bwMode="auto">
          <a:xfrm>
            <a:off x="3106083" y="4347001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Oval 23"/>
          <p:cNvSpPr>
            <a:spLocks noChangeArrowheads="1"/>
          </p:cNvSpPr>
          <p:nvPr/>
        </p:nvSpPr>
        <p:spPr bwMode="auto">
          <a:xfrm>
            <a:off x="3183870" y="4302551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Oval 24"/>
          <p:cNvSpPr>
            <a:spLocks noChangeArrowheads="1"/>
          </p:cNvSpPr>
          <p:nvPr/>
        </p:nvSpPr>
        <p:spPr bwMode="auto">
          <a:xfrm>
            <a:off x="3260070" y="4369226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Oval 25"/>
          <p:cNvSpPr>
            <a:spLocks noChangeArrowheads="1"/>
          </p:cNvSpPr>
          <p:nvPr/>
        </p:nvSpPr>
        <p:spPr bwMode="auto">
          <a:xfrm>
            <a:off x="3337858" y="426921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val 26"/>
          <p:cNvSpPr>
            <a:spLocks noChangeArrowheads="1"/>
          </p:cNvSpPr>
          <p:nvPr/>
        </p:nvSpPr>
        <p:spPr bwMode="auto">
          <a:xfrm>
            <a:off x="3415645" y="423111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val 27"/>
          <p:cNvSpPr>
            <a:spLocks noChangeArrowheads="1"/>
          </p:cNvSpPr>
          <p:nvPr/>
        </p:nvSpPr>
        <p:spPr bwMode="auto">
          <a:xfrm>
            <a:off x="3493433" y="418031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Oval 28"/>
          <p:cNvSpPr>
            <a:spLocks noChangeArrowheads="1"/>
          </p:cNvSpPr>
          <p:nvPr/>
        </p:nvSpPr>
        <p:spPr bwMode="auto">
          <a:xfrm>
            <a:off x="3571220" y="4191426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val 29"/>
          <p:cNvSpPr>
            <a:spLocks noChangeArrowheads="1"/>
          </p:cNvSpPr>
          <p:nvPr/>
        </p:nvSpPr>
        <p:spPr bwMode="auto">
          <a:xfrm>
            <a:off x="3649008" y="40755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Oval 30"/>
          <p:cNvSpPr>
            <a:spLocks noChangeArrowheads="1"/>
          </p:cNvSpPr>
          <p:nvPr/>
        </p:nvSpPr>
        <p:spPr bwMode="auto">
          <a:xfrm>
            <a:off x="3726796" y="4235876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Oval 31"/>
          <p:cNvSpPr>
            <a:spLocks noChangeArrowheads="1"/>
          </p:cNvSpPr>
          <p:nvPr/>
        </p:nvSpPr>
        <p:spPr bwMode="auto">
          <a:xfrm>
            <a:off x="3804583" y="4086651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Oval 32"/>
          <p:cNvSpPr>
            <a:spLocks noChangeArrowheads="1"/>
          </p:cNvSpPr>
          <p:nvPr/>
        </p:nvSpPr>
        <p:spPr bwMode="auto">
          <a:xfrm>
            <a:off x="3880783" y="400251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Oval 33"/>
          <p:cNvSpPr>
            <a:spLocks noChangeArrowheads="1"/>
          </p:cNvSpPr>
          <p:nvPr/>
        </p:nvSpPr>
        <p:spPr bwMode="auto">
          <a:xfrm>
            <a:off x="3958571" y="39866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Oval 34"/>
          <p:cNvSpPr>
            <a:spLocks noChangeArrowheads="1"/>
          </p:cNvSpPr>
          <p:nvPr/>
        </p:nvSpPr>
        <p:spPr bwMode="auto">
          <a:xfrm>
            <a:off x="4036358" y="391996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Oval 35"/>
          <p:cNvSpPr>
            <a:spLocks noChangeArrowheads="1"/>
          </p:cNvSpPr>
          <p:nvPr/>
        </p:nvSpPr>
        <p:spPr bwMode="auto">
          <a:xfrm>
            <a:off x="4114146" y="40247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Oval 36"/>
          <p:cNvSpPr>
            <a:spLocks noChangeArrowheads="1"/>
          </p:cNvSpPr>
          <p:nvPr/>
        </p:nvSpPr>
        <p:spPr bwMode="auto">
          <a:xfrm>
            <a:off x="4191933" y="411998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Oval 37"/>
          <p:cNvSpPr>
            <a:spLocks noChangeArrowheads="1"/>
          </p:cNvSpPr>
          <p:nvPr/>
        </p:nvSpPr>
        <p:spPr bwMode="auto">
          <a:xfrm>
            <a:off x="4269721" y="38977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Oval 38"/>
          <p:cNvSpPr>
            <a:spLocks noChangeArrowheads="1"/>
          </p:cNvSpPr>
          <p:nvPr/>
        </p:nvSpPr>
        <p:spPr bwMode="auto">
          <a:xfrm>
            <a:off x="4347508" y="3915201"/>
            <a:ext cx="77788" cy="76200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Oval 39"/>
          <p:cNvSpPr>
            <a:spLocks noChangeArrowheads="1"/>
          </p:cNvSpPr>
          <p:nvPr/>
        </p:nvSpPr>
        <p:spPr bwMode="auto">
          <a:xfrm>
            <a:off x="4425296" y="3931076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Oval 40"/>
          <p:cNvSpPr>
            <a:spLocks noChangeArrowheads="1"/>
          </p:cNvSpPr>
          <p:nvPr/>
        </p:nvSpPr>
        <p:spPr bwMode="auto">
          <a:xfrm>
            <a:off x="4501496" y="3737401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Oval 41"/>
          <p:cNvSpPr>
            <a:spLocks noChangeArrowheads="1"/>
          </p:cNvSpPr>
          <p:nvPr/>
        </p:nvSpPr>
        <p:spPr bwMode="auto">
          <a:xfrm>
            <a:off x="4579283" y="4080301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Oval 42"/>
          <p:cNvSpPr>
            <a:spLocks noChangeArrowheads="1"/>
          </p:cNvSpPr>
          <p:nvPr/>
        </p:nvSpPr>
        <p:spPr bwMode="auto">
          <a:xfrm>
            <a:off x="4657071" y="3864401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Oval 43"/>
          <p:cNvSpPr>
            <a:spLocks noChangeArrowheads="1"/>
          </p:cNvSpPr>
          <p:nvPr/>
        </p:nvSpPr>
        <p:spPr bwMode="auto">
          <a:xfrm>
            <a:off x="4734858" y="35929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Oval 44"/>
          <p:cNvSpPr>
            <a:spLocks noChangeArrowheads="1"/>
          </p:cNvSpPr>
          <p:nvPr/>
        </p:nvSpPr>
        <p:spPr bwMode="auto">
          <a:xfrm>
            <a:off x="4817408" y="3588175"/>
            <a:ext cx="77788" cy="76200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Oval 45"/>
          <p:cNvSpPr>
            <a:spLocks noChangeArrowheads="1"/>
          </p:cNvSpPr>
          <p:nvPr/>
        </p:nvSpPr>
        <p:spPr bwMode="auto">
          <a:xfrm>
            <a:off x="4895196" y="362627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Oval 46"/>
          <p:cNvSpPr>
            <a:spLocks noChangeArrowheads="1"/>
          </p:cNvSpPr>
          <p:nvPr/>
        </p:nvSpPr>
        <p:spPr bwMode="auto">
          <a:xfrm>
            <a:off x="4972983" y="343260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Oval 47"/>
          <p:cNvSpPr>
            <a:spLocks noChangeArrowheads="1"/>
          </p:cNvSpPr>
          <p:nvPr/>
        </p:nvSpPr>
        <p:spPr bwMode="auto">
          <a:xfrm>
            <a:off x="5050771" y="3753276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Oval 48"/>
          <p:cNvSpPr>
            <a:spLocks noChangeArrowheads="1"/>
          </p:cNvSpPr>
          <p:nvPr/>
        </p:nvSpPr>
        <p:spPr bwMode="auto">
          <a:xfrm>
            <a:off x="5128558" y="3686601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val 49"/>
          <p:cNvSpPr>
            <a:spLocks noChangeArrowheads="1"/>
          </p:cNvSpPr>
          <p:nvPr/>
        </p:nvSpPr>
        <p:spPr bwMode="auto">
          <a:xfrm>
            <a:off x="5206346" y="347705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>
            <a:spLocks noChangeArrowheads="1"/>
          </p:cNvSpPr>
          <p:nvPr/>
        </p:nvSpPr>
        <p:spPr bwMode="auto">
          <a:xfrm>
            <a:off x="5284133" y="354372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>
            <a:spLocks noChangeArrowheads="1"/>
          </p:cNvSpPr>
          <p:nvPr/>
        </p:nvSpPr>
        <p:spPr bwMode="auto">
          <a:xfrm>
            <a:off x="5361921" y="3604050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>
            <a:spLocks noChangeArrowheads="1"/>
          </p:cNvSpPr>
          <p:nvPr/>
        </p:nvSpPr>
        <p:spPr bwMode="auto">
          <a:xfrm>
            <a:off x="5438121" y="340402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>
            <a:spLocks noChangeArrowheads="1"/>
          </p:cNvSpPr>
          <p:nvPr/>
        </p:nvSpPr>
        <p:spPr bwMode="auto">
          <a:xfrm>
            <a:off x="5515908" y="335957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>
            <a:spLocks noChangeArrowheads="1"/>
          </p:cNvSpPr>
          <p:nvPr/>
        </p:nvSpPr>
        <p:spPr bwMode="auto">
          <a:xfrm>
            <a:off x="5593696" y="342625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>
            <a:spLocks noChangeArrowheads="1"/>
          </p:cNvSpPr>
          <p:nvPr/>
        </p:nvSpPr>
        <p:spPr bwMode="auto">
          <a:xfrm>
            <a:off x="5671483" y="358182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>
            <a:spLocks noChangeArrowheads="1"/>
          </p:cNvSpPr>
          <p:nvPr/>
        </p:nvSpPr>
        <p:spPr bwMode="auto">
          <a:xfrm>
            <a:off x="5749271" y="3305600"/>
            <a:ext cx="77788" cy="76200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>
            <a:spLocks noChangeArrowheads="1"/>
          </p:cNvSpPr>
          <p:nvPr/>
        </p:nvSpPr>
        <p:spPr bwMode="auto">
          <a:xfrm>
            <a:off x="5827058" y="337068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>
            <a:spLocks noChangeArrowheads="1"/>
          </p:cNvSpPr>
          <p:nvPr/>
        </p:nvSpPr>
        <p:spPr bwMode="auto">
          <a:xfrm>
            <a:off x="5904846" y="325480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>
            <a:spLocks noChangeArrowheads="1"/>
          </p:cNvSpPr>
          <p:nvPr/>
        </p:nvSpPr>
        <p:spPr bwMode="auto">
          <a:xfrm>
            <a:off x="5982633" y="3038900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>
            <a:spLocks noChangeArrowheads="1"/>
          </p:cNvSpPr>
          <p:nvPr/>
        </p:nvSpPr>
        <p:spPr bwMode="auto">
          <a:xfrm>
            <a:off x="6058834" y="31992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>
            <a:spLocks noChangeArrowheads="1"/>
          </p:cNvSpPr>
          <p:nvPr/>
        </p:nvSpPr>
        <p:spPr bwMode="auto">
          <a:xfrm>
            <a:off x="6136621" y="309446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>
            <a:spLocks noChangeArrowheads="1"/>
          </p:cNvSpPr>
          <p:nvPr/>
        </p:nvSpPr>
        <p:spPr bwMode="auto">
          <a:xfrm>
            <a:off x="6214409" y="315478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>
            <a:spLocks noChangeArrowheads="1"/>
          </p:cNvSpPr>
          <p:nvPr/>
        </p:nvSpPr>
        <p:spPr bwMode="auto">
          <a:xfrm>
            <a:off x="6292196" y="299445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>
            <a:spLocks noChangeArrowheads="1"/>
          </p:cNvSpPr>
          <p:nvPr/>
        </p:nvSpPr>
        <p:spPr bwMode="auto">
          <a:xfrm>
            <a:off x="6369984" y="2934125"/>
            <a:ext cx="77788" cy="76200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>
            <a:spLocks noChangeArrowheads="1"/>
          </p:cNvSpPr>
          <p:nvPr/>
        </p:nvSpPr>
        <p:spPr bwMode="auto">
          <a:xfrm>
            <a:off x="6447771" y="277220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>
            <a:spLocks noChangeArrowheads="1"/>
          </p:cNvSpPr>
          <p:nvPr/>
        </p:nvSpPr>
        <p:spPr bwMode="auto">
          <a:xfrm>
            <a:off x="6525559" y="293888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>
            <a:spLocks noChangeArrowheads="1"/>
          </p:cNvSpPr>
          <p:nvPr/>
        </p:nvSpPr>
        <p:spPr bwMode="auto">
          <a:xfrm>
            <a:off x="6603346" y="2778550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>
            <a:spLocks noChangeArrowheads="1"/>
          </p:cNvSpPr>
          <p:nvPr/>
        </p:nvSpPr>
        <p:spPr bwMode="auto">
          <a:xfrm>
            <a:off x="6679546" y="274997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>
            <a:spLocks noChangeArrowheads="1"/>
          </p:cNvSpPr>
          <p:nvPr/>
        </p:nvSpPr>
        <p:spPr bwMode="auto">
          <a:xfrm>
            <a:off x="6757334" y="274521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>
            <a:spLocks noChangeArrowheads="1"/>
          </p:cNvSpPr>
          <p:nvPr/>
        </p:nvSpPr>
        <p:spPr bwMode="auto">
          <a:xfrm>
            <a:off x="6835121" y="274997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>
            <a:spLocks noChangeArrowheads="1"/>
          </p:cNvSpPr>
          <p:nvPr/>
        </p:nvSpPr>
        <p:spPr bwMode="auto">
          <a:xfrm>
            <a:off x="6912909" y="2956350"/>
            <a:ext cx="77788" cy="76200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>
            <a:spLocks noChangeArrowheads="1"/>
          </p:cNvSpPr>
          <p:nvPr/>
        </p:nvSpPr>
        <p:spPr bwMode="auto">
          <a:xfrm>
            <a:off x="6990696" y="27166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>
            <a:spLocks noChangeArrowheads="1"/>
          </p:cNvSpPr>
          <p:nvPr/>
        </p:nvSpPr>
        <p:spPr bwMode="auto">
          <a:xfrm>
            <a:off x="7068484" y="27674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>
            <a:spLocks noChangeArrowheads="1"/>
          </p:cNvSpPr>
          <p:nvPr/>
        </p:nvSpPr>
        <p:spPr bwMode="auto">
          <a:xfrm>
            <a:off x="7146271" y="2722988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>
            <a:spLocks noChangeArrowheads="1"/>
          </p:cNvSpPr>
          <p:nvPr/>
        </p:nvSpPr>
        <p:spPr bwMode="auto">
          <a:xfrm>
            <a:off x="7222471" y="265631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Oval 76"/>
          <p:cNvSpPr>
            <a:spLocks noChangeArrowheads="1"/>
          </p:cNvSpPr>
          <p:nvPr/>
        </p:nvSpPr>
        <p:spPr bwMode="auto">
          <a:xfrm>
            <a:off x="7300259" y="248486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Oval 77"/>
          <p:cNvSpPr>
            <a:spLocks noChangeArrowheads="1"/>
          </p:cNvSpPr>
          <p:nvPr/>
        </p:nvSpPr>
        <p:spPr bwMode="auto">
          <a:xfrm>
            <a:off x="7378046" y="251185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Oval 78"/>
          <p:cNvSpPr>
            <a:spLocks noChangeArrowheads="1"/>
          </p:cNvSpPr>
          <p:nvPr/>
        </p:nvSpPr>
        <p:spPr bwMode="auto">
          <a:xfrm>
            <a:off x="7462184" y="2640438"/>
            <a:ext cx="76200" cy="76200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Oval 79"/>
          <p:cNvSpPr>
            <a:spLocks noChangeArrowheads="1"/>
          </p:cNvSpPr>
          <p:nvPr/>
        </p:nvSpPr>
        <p:spPr bwMode="auto">
          <a:xfrm>
            <a:off x="7538384" y="223562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Oval 80"/>
          <p:cNvSpPr>
            <a:spLocks noChangeArrowheads="1"/>
          </p:cNvSpPr>
          <p:nvPr/>
        </p:nvSpPr>
        <p:spPr bwMode="auto">
          <a:xfrm>
            <a:off x="7616171" y="25515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Oval 81"/>
          <p:cNvSpPr>
            <a:spLocks noChangeArrowheads="1"/>
          </p:cNvSpPr>
          <p:nvPr/>
        </p:nvSpPr>
        <p:spPr bwMode="auto">
          <a:xfrm>
            <a:off x="7693959" y="236738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Oval 82"/>
          <p:cNvSpPr>
            <a:spLocks noChangeArrowheads="1"/>
          </p:cNvSpPr>
          <p:nvPr/>
        </p:nvSpPr>
        <p:spPr bwMode="auto">
          <a:xfrm>
            <a:off x="7771746" y="222927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Oval 83"/>
          <p:cNvSpPr>
            <a:spLocks noChangeArrowheads="1"/>
          </p:cNvSpPr>
          <p:nvPr/>
        </p:nvSpPr>
        <p:spPr bwMode="auto">
          <a:xfrm>
            <a:off x="7849534" y="225150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Oval 84"/>
          <p:cNvSpPr>
            <a:spLocks noChangeArrowheads="1"/>
          </p:cNvSpPr>
          <p:nvPr/>
        </p:nvSpPr>
        <p:spPr bwMode="auto">
          <a:xfrm>
            <a:off x="7927321" y="222927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Oval 85"/>
          <p:cNvSpPr>
            <a:spLocks noChangeArrowheads="1"/>
          </p:cNvSpPr>
          <p:nvPr/>
        </p:nvSpPr>
        <p:spPr bwMode="auto">
          <a:xfrm>
            <a:off x="8005109" y="220705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Oval 86"/>
          <p:cNvSpPr>
            <a:spLocks noChangeArrowheads="1"/>
          </p:cNvSpPr>
          <p:nvPr/>
        </p:nvSpPr>
        <p:spPr bwMode="auto">
          <a:xfrm>
            <a:off x="8082896" y="2124500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Oval 87"/>
          <p:cNvSpPr>
            <a:spLocks noChangeArrowheads="1"/>
          </p:cNvSpPr>
          <p:nvPr/>
        </p:nvSpPr>
        <p:spPr bwMode="auto">
          <a:xfrm>
            <a:off x="8159096" y="1975275"/>
            <a:ext cx="77788" cy="76200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Oval 88"/>
          <p:cNvSpPr>
            <a:spLocks noChangeArrowheads="1"/>
          </p:cNvSpPr>
          <p:nvPr/>
        </p:nvSpPr>
        <p:spPr bwMode="auto">
          <a:xfrm>
            <a:off x="8236884" y="1941938"/>
            <a:ext cx="77788" cy="76200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Oval 89"/>
          <p:cNvSpPr>
            <a:spLocks noChangeArrowheads="1"/>
          </p:cNvSpPr>
          <p:nvPr/>
        </p:nvSpPr>
        <p:spPr bwMode="auto">
          <a:xfrm>
            <a:off x="8314672" y="218006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Oval 90"/>
          <p:cNvSpPr>
            <a:spLocks noChangeArrowheads="1"/>
          </p:cNvSpPr>
          <p:nvPr/>
        </p:nvSpPr>
        <p:spPr bwMode="auto">
          <a:xfrm>
            <a:off x="8392459" y="196892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Oval 91"/>
          <p:cNvSpPr>
            <a:spLocks noChangeArrowheads="1"/>
          </p:cNvSpPr>
          <p:nvPr/>
        </p:nvSpPr>
        <p:spPr bwMode="auto">
          <a:xfrm>
            <a:off x="8470247" y="199591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3" name="Oval 92"/>
          <p:cNvSpPr>
            <a:spLocks noChangeArrowheads="1"/>
          </p:cNvSpPr>
          <p:nvPr/>
        </p:nvSpPr>
        <p:spPr bwMode="auto">
          <a:xfrm>
            <a:off x="8548034" y="186891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4" name="Oval 93"/>
          <p:cNvSpPr>
            <a:spLocks noChangeArrowheads="1"/>
          </p:cNvSpPr>
          <p:nvPr/>
        </p:nvSpPr>
        <p:spPr bwMode="auto">
          <a:xfrm>
            <a:off x="8625822" y="19800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5" name="Oval 94"/>
          <p:cNvSpPr>
            <a:spLocks noChangeArrowheads="1"/>
          </p:cNvSpPr>
          <p:nvPr/>
        </p:nvSpPr>
        <p:spPr bwMode="auto">
          <a:xfrm>
            <a:off x="8703609" y="1875263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6" name="Oval 95"/>
          <p:cNvSpPr>
            <a:spLocks noChangeArrowheads="1"/>
          </p:cNvSpPr>
          <p:nvPr/>
        </p:nvSpPr>
        <p:spPr bwMode="auto">
          <a:xfrm>
            <a:off x="8779809" y="173080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7" name="Oval 96"/>
          <p:cNvSpPr>
            <a:spLocks noChangeArrowheads="1"/>
          </p:cNvSpPr>
          <p:nvPr/>
        </p:nvSpPr>
        <p:spPr bwMode="auto">
          <a:xfrm>
            <a:off x="8857597" y="183557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8" name="Oval 97"/>
          <p:cNvSpPr>
            <a:spLocks noChangeArrowheads="1"/>
          </p:cNvSpPr>
          <p:nvPr/>
        </p:nvSpPr>
        <p:spPr bwMode="auto">
          <a:xfrm>
            <a:off x="8935384" y="175302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9" name="Oval 98"/>
          <p:cNvSpPr>
            <a:spLocks noChangeArrowheads="1"/>
          </p:cNvSpPr>
          <p:nvPr/>
        </p:nvSpPr>
        <p:spPr bwMode="auto">
          <a:xfrm>
            <a:off x="9013172" y="146410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0" name="Oval 99"/>
          <p:cNvSpPr>
            <a:spLocks noChangeArrowheads="1"/>
          </p:cNvSpPr>
          <p:nvPr/>
        </p:nvSpPr>
        <p:spPr bwMode="auto">
          <a:xfrm>
            <a:off x="9090959" y="148156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1" name="Oval 100"/>
          <p:cNvSpPr>
            <a:spLocks noChangeArrowheads="1"/>
          </p:cNvSpPr>
          <p:nvPr/>
        </p:nvSpPr>
        <p:spPr bwMode="auto">
          <a:xfrm>
            <a:off x="9168747" y="16752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2" name="Oval 101"/>
          <p:cNvSpPr>
            <a:spLocks noChangeArrowheads="1"/>
          </p:cNvSpPr>
          <p:nvPr/>
        </p:nvSpPr>
        <p:spPr bwMode="auto">
          <a:xfrm>
            <a:off x="9246534" y="159745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3" name="Oval 102"/>
          <p:cNvSpPr>
            <a:spLocks noChangeArrowheads="1"/>
          </p:cNvSpPr>
          <p:nvPr/>
        </p:nvSpPr>
        <p:spPr bwMode="auto">
          <a:xfrm>
            <a:off x="9324322" y="1619675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4" name="Oval 103"/>
          <p:cNvSpPr>
            <a:spLocks noChangeArrowheads="1"/>
          </p:cNvSpPr>
          <p:nvPr/>
        </p:nvSpPr>
        <p:spPr bwMode="auto">
          <a:xfrm>
            <a:off x="9400522" y="155935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5" name="Oval 104"/>
          <p:cNvSpPr>
            <a:spLocks noChangeArrowheads="1"/>
          </p:cNvSpPr>
          <p:nvPr/>
        </p:nvSpPr>
        <p:spPr bwMode="auto">
          <a:xfrm>
            <a:off x="9478309" y="153712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6" name="Oval 105"/>
          <p:cNvSpPr>
            <a:spLocks noChangeArrowheads="1"/>
          </p:cNvSpPr>
          <p:nvPr/>
        </p:nvSpPr>
        <p:spPr bwMode="auto">
          <a:xfrm>
            <a:off x="9556097" y="151966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7" name="Oval 106"/>
          <p:cNvSpPr>
            <a:spLocks noChangeArrowheads="1"/>
          </p:cNvSpPr>
          <p:nvPr/>
        </p:nvSpPr>
        <p:spPr bwMode="auto">
          <a:xfrm>
            <a:off x="9633884" y="145298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8" name="Oval 107"/>
          <p:cNvSpPr>
            <a:spLocks noChangeArrowheads="1"/>
          </p:cNvSpPr>
          <p:nvPr/>
        </p:nvSpPr>
        <p:spPr bwMode="auto">
          <a:xfrm>
            <a:off x="9711672" y="1314875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9" name="Oval 108"/>
          <p:cNvSpPr>
            <a:spLocks noChangeArrowheads="1"/>
          </p:cNvSpPr>
          <p:nvPr/>
        </p:nvSpPr>
        <p:spPr bwMode="auto">
          <a:xfrm>
            <a:off x="9789459" y="122121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0" name="Oval 109"/>
          <p:cNvSpPr>
            <a:spLocks noChangeArrowheads="1"/>
          </p:cNvSpPr>
          <p:nvPr/>
        </p:nvSpPr>
        <p:spPr bwMode="auto">
          <a:xfrm>
            <a:off x="9867247" y="12815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1" name="Oval 110"/>
          <p:cNvSpPr>
            <a:spLocks noChangeArrowheads="1"/>
          </p:cNvSpPr>
          <p:nvPr/>
        </p:nvSpPr>
        <p:spPr bwMode="auto">
          <a:xfrm>
            <a:off x="9945034" y="1037063"/>
            <a:ext cx="76200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2" name="Oval 111"/>
          <p:cNvSpPr>
            <a:spLocks noChangeArrowheads="1"/>
          </p:cNvSpPr>
          <p:nvPr/>
        </p:nvSpPr>
        <p:spPr bwMode="auto">
          <a:xfrm>
            <a:off x="10027584" y="1165650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3" name="Oval 112"/>
          <p:cNvSpPr>
            <a:spLocks noChangeArrowheads="1"/>
          </p:cNvSpPr>
          <p:nvPr/>
        </p:nvSpPr>
        <p:spPr bwMode="auto">
          <a:xfrm>
            <a:off x="10105372" y="1192638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4" name="Oval 113"/>
          <p:cNvSpPr>
            <a:spLocks noChangeArrowheads="1"/>
          </p:cNvSpPr>
          <p:nvPr/>
        </p:nvSpPr>
        <p:spPr bwMode="auto">
          <a:xfrm>
            <a:off x="10183159" y="1087863"/>
            <a:ext cx="77788" cy="777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5" name="Freeform 114"/>
          <p:cNvSpPr>
            <a:spLocks/>
          </p:cNvSpPr>
          <p:nvPr/>
        </p:nvSpPr>
        <p:spPr bwMode="auto">
          <a:xfrm>
            <a:off x="2523470" y="1192638"/>
            <a:ext cx="7697789" cy="3648076"/>
          </a:xfrm>
          <a:custGeom>
            <a:avLst/>
            <a:gdLst>
              <a:gd name="T0" fmla="*/ 0 w 1389"/>
              <a:gd name="T1" fmla="*/ 658 h 658"/>
              <a:gd name="T2" fmla="*/ 694 w 1389"/>
              <a:gd name="T3" fmla="*/ 329 h 658"/>
              <a:gd name="T4" fmla="*/ 1389 w 1389"/>
              <a:gd name="T5" fmla="*/ 0 h 6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389" h="658">
                <a:moveTo>
                  <a:pt x="0" y="658"/>
                </a:moveTo>
                <a:lnTo>
                  <a:pt x="694" y="329"/>
                </a:lnTo>
                <a:lnTo>
                  <a:pt x="1389" y="0"/>
                </a:lnTo>
              </a:path>
            </a:pathLst>
          </a:custGeom>
          <a:noFill/>
          <a:ln w="22225">
            <a:solidFill>
              <a:srgbClr val="90353B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6" name="Line 115"/>
          <p:cNvSpPr>
            <a:spLocks noChangeShapeType="1"/>
          </p:cNvSpPr>
          <p:nvPr/>
        </p:nvSpPr>
        <p:spPr bwMode="auto">
          <a:xfrm flipV="1">
            <a:off x="2296458" y="932288"/>
            <a:ext cx="0" cy="5105401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7" name="Line 116"/>
          <p:cNvSpPr>
            <a:spLocks noChangeShapeType="1"/>
          </p:cNvSpPr>
          <p:nvPr/>
        </p:nvSpPr>
        <p:spPr bwMode="auto">
          <a:xfrm flipH="1">
            <a:off x="2207558" y="5888463"/>
            <a:ext cx="88900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8" name="Rectangle 117"/>
          <p:cNvSpPr>
            <a:spLocks noChangeArrowheads="1"/>
          </p:cNvSpPr>
          <p:nvPr/>
        </p:nvSpPr>
        <p:spPr bwMode="auto">
          <a:xfrm rot="16200000">
            <a:off x="1918633" y="5683676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20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19" name="Line 118"/>
          <p:cNvSpPr>
            <a:spLocks noChangeShapeType="1"/>
          </p:cNvSpPr>
          <p:nvPr/>
        </p:nvSpPr>
        <p:spPr bwMode="auto">
          <a:xfrm flipH="1">
            <a:off x="2207558" y="4929613"/>
            <a:ext cx="88900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0" name="Rectangle 119"/>
          <p:cNvSpPr>
            <a:spLocks noChangeArrowheads="1"/>
          </p:cNvSpPr>
          <p:nvPr/>
        </p:nvSpPr>
        <p:spPr bwMode="auto">
          <a:xfrm rot="16200000">
            <a:off x="1918633" y="4724826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30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21" name="Line 120"/>
          <p:cNvSpPr>
            <a:spLocks noChangeShapeType="1"/>
          </p:cNvSpPr>
          <p:nvPr/>
        </p:nvSpPr>
        <p:spPr bwMode="auto">
          <a:xfrm flipH="1">
            <a:off x="2207558" y="3970763"/>
            <a:ext cx="88900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Rectangle 121"/>
          <p:cNvSpPr>
            <a:spLocks noChangeArrowheads="1"/>
          </p:cNvSpPr>
          <p:nvPr/>
        </p:nvSpPr>
        <p:spPr bwMode="auto">
          <a:xfrm rot="16200000">
            <a:off x="1918633" y="3765976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40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23" name="Line 122"/>
          <p:cNvSpPr>
            <a:spLocks noChangeShapeType="1"/>
          </p:cNvSpPr>
          <p:nvPr/>
        </p:nvSpPr>
        <p:spPr bwMode="auto">
          <a:xfrm flipH="1">
            <a:off x="2207558" y="3010325"/>
            <a:ext cx="88900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4" name="Rectangle 123"/>
          <p:cNvSpPr>
            <a:spLocks noChangeArrowheads="1"/>
          </p:cNvSpPr>
          <p:nvPr/>
        </p:nvSpPr>
        <p:spPr bwMode="auto">
          <a:xfrm rot="16200000">
            <a:off x="1918633" y="2807125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50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25" name="Line 124"/>
          <p:cNvSpPr>
            <a:spLocks noChangeShapeType="1"/>
          </p:cNvSpPr>
          <p:nvPr/>
        </p:nvSpPr>
        <p:spPr bwMode="auto">
          <a:xfrm flipH="1">
            <a:off x="2207558" y="2051475"/>
            <a:ext cx="88900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6" name="Rectangle 125"/>
          <p:cNvSpPr>
            <a:spLocks noChangeArrowheads="1"/>
          </p:cNvSpPr>
          <p:nvPr/>
        </p:nvSpPr>
        <p:spPr bwMode="auto">
          <a:xfrm rot="16200000">
            <a:off x="1918633" y="1848275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60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27" name="Line 126"/>
          <p:cNvSpPr>
            <a:spLocks noChangeShapeType="1"/>
          </p:cNvSpPr>
          <p:nvPr/>
        </p:nvSpPr>
        <p:spPr bwMode="auto">
          <a:xfrm flipH="1">
            <a:off x="2207558" y="1092625"/>
            <a:ext cx="88900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8" name="Rectangle 127"/>
          <p:cNvSpPr>
            <a:spLocks noChangeArrowheads="1"/>
          </p:cNvSpPr>
          <p:nvPr/>
        </p:nvSpPr>
        <p:spPr bwMode="auto">
          <a:xfrm rot="16200000">
            <a:off x="1918633" y="887838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70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29" name="Rectangle 128"/>
          <p:cNvSpPr>
            <a:spLocks noChangeArrowheads="1"/>
          </p:cNvSpPr>
          <p:nvPr/>
        </p:nvSpPr>
        <p:spPr bwMode="auto">
          <a:xfrm rot="16200000">
            <a:off x="-900768" y="3159550"/>
            <a:ext cx="5257801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Mean Child Rank in National Income Distribution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30" name="Line 129"/>
          <p:cNvSpPr>
            <a:spLocks noChangeShapeType="1"/>
          </p:cNvSpPr>
          <p:nvPr/>
        </p:nvSpPr>
        <p:spPr bwMode="auto">
          <a:xfrm>
            <a:off x="2296458" y="6037688"/>
            <a:ext cx="8069264" cy="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1" name="Line 130"/>
          <p:cNvSpPr>
            <a:spLocks noChangeShapeType="1"/>
          </p:cNvSpPr>
          <p:nvPr/>
        </p:nvSpPr>
        <p:spPr bwMode="auto">
          <a:xfrm>
            <a:off x="2445683" y="6037688"/>
            <a:ext cx="0" cy="889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2" name="Rectangle 131"/>
          <p:cNvSpPr>
            <a:spLocks noChangeArrowheads="1"/>
          </p:cNvSpPr>
          <p:nvPr/>
        </p:nvSpPr>
        <p:spPr bwMode="auto">
          <a:xfrm>
            <a:off x="2385358" y="6175801"/>
            <a:ext cx="136525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33" name="Line 132"/>
          <p:cNvSpPr>
            <a:spLocks noChangeShapeType="1"/>
          </p:cNvSpPr>
          <p:nvPr/>
        </p:nvSpPr>
        <p:spPr bwMode="auto">
          <a:xfrm>
            <a:off x="3221970" y="6037688"/>
            <a:ext cx="0" cy="889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4" name="Rectangle 133"/>
          <p:cNvSpPr>
            <a:spLocks noChangeArrowheads="1"/>
          </p:cNvSpPr>
          <p:nvPr/>
        </p:nvSpPr>
        <p:spPr bwMode="auto">
          <a:xfrm>
            <a:off x="3094970" y="6175801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10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35" name="Line 134"/>
          <p:cNvSpPr>
            <a:spLocks noChangeShapeType="1"/>
          </p:cNvSpPr>
          <p:nvPr/>
        </p:nvSpPr>
        <p:spPr bwMode="auto">
          <a:xfrm>
            <a:off x="3998258" y="6037688"/>
            <a:ext cx="0" cy="889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6" name="Rectangle 135"/>
          <p:cNvSpPr>
            <a:spLocks noChangeArrowheads="1"/>
          </p:cNvSpPr>
          <p:nvPr/>
        </p:nvSpPr>
        <p:spPr bwMode="auto">
          <a:xfrm>
            <a:off x="3869671" y="6175801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20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37" name="Line 136"/>
          <p:cNvSpPr>
            <a:spLocks noChangeShapeType="1"/>
          </p:cNvSpPr>
          <p:nvPr/>
        </p:nvSpPr>
        <p:spPr bwMode="auto">
          <a:xfrm>
            <a:off x="4779308" y="6037688"/>
            <a:ext cx="0" cy="889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8" name="Rectangle 137"/>
          <p:cNvSpPr>
            <a:spLocks noChangeArrowheads="1"/>
          </p:cNvSpPr>
          <p:nvPr/>
        </p:nvSpPr>
        <p:spPr bwMode="auto">
          <a:xfrm>
            <a:off x="4652308" y="6175801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30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39" name="Line 138"/>
          <p:cNvSpPr>
            <a:spLocks noChangeShapeType="1"/>
          </p:cNvSpPr>
          <p:nvPr/>
        </p:nvSpPr>
        <p:spPr bwMode="auto">
          <a:xfrm>
            <a:off x="5555596" y="6037688"/>
            <a:ext cx="0" cy="889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0" name="Rectangle 139"/>
          <p:cNvSpPr>
            <a:spLocks noChangeArrowheads="1"/>
          </p:cNvSpPr>
          <p:nvPr/>
        </p:nvSpPr>
        <p:spPr bwMode="auto">
          <a:xfrm>
            <a:off x="5427008" y="6175801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40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41" name="Line 140"/>
          <p:cNvSpPr>
            <a:spLocks noChangeShapeType="1"/>
          </p:cNvSpPr>
          <p:nvPr/>
        </p:nvSpPr>
        <p:spPr bwMode="auto">
          <a:xfrm>
            <a:off x="6330296" y="6037688"/>
            <a:ext cx="0" cy="889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2" name="Rectangle 141"/>
          <p:cNvSpPr>
            <a:spLocks noChangeArrowheads="1"/>
          </p:cNvSpPr>
          <p:nvPr/>
        </p:nvSpPr>
        <p:spPr bwMode="auto">
          <a:xfrm>
            <a:off x="6203296" y="6175801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50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43" name="Line 142"/>
          <p:cNvSpPr>
            <a:spLocks noChangeShapeType="1"/>
          </p:cNvSpPr>
          <p:nvPr/>
        </p:nvSpPr>
        <p:spPr bwMode="auto">
          <a:xfrm>
            <a:off x="7106584" y="6037688"/>
            <a:ext cx="0" cy="889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4" name="Rectangle 143"/>
          <p:cNvSpPr>
            <a:spLocks noChangeArrowheads="1"/>
          </p:cNvSpPr>
          <p:nvPr/>
        </p:nvSpPr>
        <p:spPr bwMode="auto">
          <a:xfrm>
            <a:off x="6979584" y="6175801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60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45" name="Line 144"/>
          <p:cNvSpPr>
            <a:spLocks noChangeShapeType="1"/>
          </p:cNvSpPr>
          <p:nvPr/>
        </p:nvSpPr>
        <p:spPr bwMode="auto">
          <a:xfrm>
            <a:off x="7887634" y="6037688"/>
            <a:ext cx="0" cy="889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6" name="Rectangle 145"/>
          <p:cNvSpPr>
            <a:spLocks noChangeArrowheads="1"/>
          </p:cNvSpPr>
          <p:nvPr/>
        </p:nvSpPr>
        <p:spPr bwMode="auto">
          <a:xfrm>
            <a:off x="7760634" y="6175801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70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47" name="Line 146"/>
          <p:cNvSpPr>
            <a:spLocks noChangeShapeType="1"/>
          </p:cNvSpPr>
          <p:nvPr/>
        </p:nvSpPr>
        <p:spPr bwMode="auto">
          <a:xfrm>
            <a:off x="8663922" y="6037688"/>
            <a:ext cx="0" cy="889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8" name="Rectangle 147"/>
          <p:cNvSpPr>
            <a:spLocks noChangeArrowheads="1"/>
          </p:cNvSpPr>
          <p:nvPr/>
        </p:nvSpPr>
        <p:spPr bwMode="auto">
          <a:xfrm>
            <a:off x="8536922" y="6175801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80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49" name="Line 148"/>
          <p:cNvSpPr>
            <a:spLocks noChangeShapeType="1"/>
          </p:cNvSpPr>
          <p:nvPr/>
        </p:nvSpPr>
        <p:spPr bwMode="auto">
          <a:xfrm>
            <a:off x="9440209" y="6037688"/>
            <a:ext cx="0" cy="889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0" name="Rectangle 149"/>
          <p:cNvSpPr>
            <a:spLocks noChangeArrowheads="1"/>
          </p:cNvSpPr>
          <p:nvPr/>
        </p:nvSpPr>
        <p:spPr bwMode="auto">
          <a:xfrm>
            <a:off x="9313209" y="6175801"/>
            <a:ext cx="27305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90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51" name="Line 150"/>
          <p:cNvSpPr>
            <a:spLocks noChangeShapeType="1"/>
          </p:cNvSpPr>
          <p:nvPr/>
        </p:nvSpPr>
        <p:spPr bwMode="auto">
          <a:xfrm>
            <a:off x="10221259" y="6037688"/>
            <a:ext cx="0" cy="88900"/>
          </a:xfrm>
          <a:prstGeom prst="line">
            <a:avLst/>
          </a:prstGeom>
          <a:noFill/>
          <a:ln w="1111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2" name="Rectangle 151"/>
          <p:cNvSpPr>
            <a:spLocks noChangeArrowheads="1"/>
          </p:cNvSpPr>
          <p:nvPr/>
        </p:nvSpPr>
        <p:spPr bwMode="auto">
          <a:xfrm>
            <a:off x="10032347" y="6175801"/>
            <a:ext cx="407988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100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53" name="Rectangle 152"/>
          <p:cNvSpPr>
            <a:spLocks noChangeArrowheads="1"/>
          </p:cNvSpPr>
          <p:nvPr/>
        </p:nvSpPr>
        <p:spPr bwMode="auto">
          <a:xfrm>
            <a:off x="4076046" y="6469488"/>
            <a:ext cx="4740276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9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Parent Rank in National Income Distribution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54" name="Rectangle 153"/>
          <p:cNvSpPr>
            <a:spLocks noChangeArrowheads="1"/>
          </p:cNvSpPr>
          <p:nvPr/>
        </p:nvSpPr>
        <p:spPr bwMode="auto">
          <a:xfrm>
            <a:off x="6287434" y="522713"/>
            <a:ext cx="90488" cy="39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500" b="0" i="0" u="none" strike="noStrike" kern="1200" cap="none" spc="0" normalizeH="0" baseline="0" noProof="0">
                <a:ln>
                  <a:noFill/>
                </a:ln>
                <a:solidFill>
                  <a:srgbClr val="1E2D5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endParaRPr kumimoji="0" lang="en-US" altLang="en-US" sz="1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  <p:sp>
        <p:nvSpPr>
          <p:cNvPr id="155" name="Rectangle 154"/>
          <p:cNvSpPr>
            <a:spLocks noChangeArrowheads="1"/>
          </p:cNvSpPr>
          <p:nvPr/>
        </p:nvSpPr>
        <p:spPr bwMode="auto">
          <a:xfrm>
            <a:off x="5239679" y="6591681"/>
            <a:ext cx="65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331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7" name="Line 10"/>
          <p:cNvSpPr>
            <a:spLocks noChangeShapeType="1"/>
          </p:cNvSpPr>
          <p:nvPr/>
        </p:nvSpPr>
        <p:spPr bwMode="auto">
          <a:xfrm flipH="1" flipV="1">
            <a:off x="4385785" y="3997750"/>
            <a:ext cx="0" cy="2056127"/>
          </a:xfrm>
          <a:prstGeom prst="line">
            <a:avLst/>
          </a:prstGeom>
          <a:noFill/>
          <a:ln w="19050" cap="flat" cmpd="sng" algn="ctr">
            <a:solidFill>
              <a:srgbClr val="F79646">
                <a:shade val="95000"/>
                <a:satMod val="105000"/>
              </a:srgbClr>
            </a:solidFill>
            <a:prstDash val="dash"/>
            <a:headEnd/>
            <a:tailEnd/>
          </a:ln>
          <a:effectLst/>
        </p:spPr>
        <p:txBody>
          <a:bodyPr vert="horz" wrap="square" lIns="91374" tIns="45718" rIns="91374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-1318" y="6571548"/>
            <a:ext cx="35953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Source: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Chetty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Hendren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, Kline,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Saez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2014</a:t>
            </a:r>
          </a:p>
        </p:txBody>
      </p:sp>
      <p:sp>
        <p:nvSpPr>
          <p:cNvPr id="3" name="Oval 2"/>
          <p:cNvSpPr>
            <a:spLocks noChangeAspect="1"/>
          </p:cNvSpPr>
          <p:nvPr/>
        </p:nvSpPr>
        <p:spPr>
          <a:xfrm>
            <a:off x="4294345" y="3865671"/>
            <a:ext cx="182880" cy="182880"/>
          </a:xfrm>
          <a:prstGeom prst="ellipse">
            <a:avLst/>
          </a:prstGeom>
          <a:solidFill>
            <a:srgbClr val="FF9900"/>
          </a:solidFill>
          <a:ln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1" name="Line 10"/>
          <p:cNvSpPr>
            <a:spLocks noChangeShapeType="1"/>
          </p:cNvSpPr>
          <p:nvPr/>
        </p:nvSpPr>
        <p:spPr bwMode="auto">
          <a:xfrm flipV="1">
            <a:off x="2296458" y="3975525"/>
            <a:ext cx="2085976" cy="9526"/>
          </a:xfrm>
          <a:prstGeom prst="line">
            <a:avLst/>
          </a:prstGeom>
          <a:noFill/>
          <a:ln w="19050" cap="flat" cmpd="sng" algn="ctr">
            <a:solidFill>
              <a:srgbClr val="F79646">
                <a:shade val="95000"/>
                <a:satMod val="105000"/>
              </a:srgbClr>
            </a:solidFill>
            <a:prstDash val="dash"/>
            <a:headEnd/>
            <a:tailEnd/>
          </a:ln>
          <a:effectLst/>
        </p:spPr>
        <p:txBody>
          <a:bodyPr vert="horz" wrap="square" lIns="91374" tIns="45718" rIns="91374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4909870" y="4269182"/>
            <a:ext cx="4979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3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Predicted Value Given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lang="en-US" dirty="0">
                <a:solidFill>
                  <a:prstClr val="black"/>
                </a:solidFill>
                <a:latin typeface="Calibri"/>
                <a:cs typeface="+mn-cs"/>
              </a:rPr>
              <a:t>Parent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 at 25th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Pctile</a:t>
            </a:r>
            <a:r>
              <a:rPr lang="en-US" dirty="0">
                <a:solidFill>
                  <a:prstClr val="black"/>
                </a:solidFill>
                <a:latin typeface="Calibri"/>
                <a:cs typeface="+mn-cs"/>
              </a:rPr>
              <a:t>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4" name="TextBox 163"/>
          <p:cNvSpPr txBox="1"/>
          <p:nvPr/>
        </p:nvSpPr>
        <p:spPr>
          <a:xfrm>
            <a:off x="9586259" y="4267140"/>
            <a:ext cx="3419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3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= 40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Percentile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9586259" y="4552890"/>
            <a:ext cx="13458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3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= $30,400</a:t>
            </a:r>
          </a:p>
        </p:txBody>
      </p:sp>
      <p:sp>
        <p:nvSpPr>
          <p:cNvPr id="158" name="TextBox 92">
            <a:extLst>
              <a:ext uri="{FF2B5EF4-FFF2-40B4-BE49-F238E27FC236}">
                <a16:creationId xmlns:a16="http://schemas.microsoft.com/office/drawing/2014/main" id="{4CC80F3F-8BC8-4B96-8BA0-C4F886068FFB}"/>
              </a:ext>
            </a:extLst>
          </p:cNvPr>
          <p:cNvSpPr txBox="1"/>
          <p:nvPr/>
        </p:nvSpPr>
        <p:spPr>
          <a:xfrm>
            <a:off x="1729033" y="116938"/>
            <a:ext cx="9143867" cy="707882"/>
          </a:xfrm>
          <a:prstGeom prst="rect">
            <a:avLst/>
          </a:prstGeom>
          <a:noFill/>
        </p:spPr>
        <p:txBody>
          <a:bodyPr wrap="square" lIns="91350" tIns="45718" rIns="91350" bIns="45718" rtlCol="0">
            <a:spAutoFit/>
          </a:bodyPr>
          <a:lstStyle/>
          <a:p>
            <a:pPr marL="0" marR="0" lvl="0" indent="0" algn="ctr" defTabSz="9133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Fira Sans Condensed" panose="020B0503050000020004" pitchFamily="34" charset="0"/>
                <a:cs typeface="Arial" panose="020B0604020202020204" pitchFamily="34" charset="0"/>
              </a:rPr>
              <a:t>Intergenerational Income Mobility for Children Raised in Chicago</a:t>
            </a:r>
          </a:p>
          <a:p>
            <a:pPr marL="0" marR="0" lvl="0" indent="0" algn="ctr" defTabSz="9133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Fira Sans" panose="020B0503050000020004" pitchFamily="34" charset="0"/>
                <a:cs typeface="Arial" panose="020B0604020202020204" pitchFamily="34" charset="0"/>
              </a:rPr>
              <a:t>Average Child Household Income Rank vs. Parent Household Income Rank</a:t>
            </a:r>
          </a:p>
        </p:txBody>
      </p:sp>
    </p:spTree>
    <p:extLst>
      <p:ext uri="{BB962C8B-B14F-4D97-AF65-F5344CB8AC3E}">
        <p14:creationId xmlns:p14="http://schemas.microsoft.com/office/powerpoint/2010/main" val="152123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  <p:bldP spid="157" grpId="0" animBg="1"/>
      <p:bldP spid="3" grpId="0" animBg="1"/>
      <p:bldP spid="161" grpId="0" animBg="1"/>
      <p:bldP spid="163" grpId="0"/>
      <p:bldP spid="164" grpId="0"/>
      <p:bldP spid="16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roup 159"/>
          <p:cNvGrpSpPr>
            <a:grpSpLocks noChangeAspect="1"/>
          </p:cNvGrpSpPr>
          <p:nvPr/>
        </p:nvGrpSpPr>
        <p:grpSpPr bwMode="auto">
          <a:xfrm>
            <a:off x="1374775" y="-6350"/>
            <a:ext cx="9442450" cy="6870700"/>
            <a:chOff x="866" y="-4"/>
            <a:chExt cx="5948" cy="4328"/>
          </a:xfrm>
        </p:grpSpPr>
        <p:sp>
          <p:nvSpPr>
            <p:cNvPr id="541" name="AutoShape 158"/>
            <p:cNvSpPr>
              <a:spLocks noChangeAspect="1" noChangeArrowheads="1" noTextEdit="1"/>
            </p:cNvSpPr>
            <p:nvPr/>
          </p:nvSpPr>
          <p:spPr bwMode="auto">
            <a:xfrm>
              <a:off x="870" y="0"/>
              <a:ext cx="5940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42" name="Rectangle 160"/>
            <p:cNvSpPr>
              <a:spLocks noChangeArrowheads="1"/>
            </p:cNvSpPr>
            <p:nvPr/>
          </p:nvSpPr>
          <p:spPr bwMode="auto">
            <a:xfrm>
              <a:off x="866" y="-4"/>
              <a:ext cx="5948" cy="432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43" name="Rectangle 161"/>
            <p:cNvSpPr>
              <a:spLocks noChangeArrowheads="1"/>
            </p:cNvSpPr>
            <p:nvPr/>
          </p:nvSpPr>
          <p:spPr bwMode="auto">
            <a:xfrm>
              <a:off x="870" y="0"/>
              <a:ext cx="5936" cy="4316"/>
            </a:xfrm>
            <a:prstGeom prst="rect">
              <a:avLst/>
            </a:prstGeom>
            <a:solidFill>
              <a:srgbClr val="FFFFFF"/>
            </a:solidFill>
            <a:ln w="11113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44" name="Rectangle 162"/>
            <p:cNvSpPr>
              <a:spLocks noChangeArrowheads="1"/>
            </p:cNvSpPr>
            <p:nvPr/>
          </p:nvSpPr>
          <p:spPr bwMode="auto">
            <a:xfrm>
              <a:off x="1435" y="601"/>
              <a:ext cx="5242" cy="3107"/>
            </a:xfrm>
            <a:prstGeom prst="rect">
              <a:avLst/>
            </a:prstGeom>
            <a:solidFill>
              <a:srgbClr val="FFFFFF"/>
            </a:solidFill>
            <a:ln w="11113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45" name="Line 163"/>
            <p:cNvSpPr>
              <a:spLocks noChangeShapeType="1"/>
            </p:cNvSpPr>
            <p:nvPr/>
          </p:nvSpPr>
          <p:spPr bwMode="auto">
            <a:xfrm>
              <a:off x="1435" y="3611"/>
              <a:ext cx="5242" cy="0"/>
            </a:xfrm>
            <a:prstGeom prst="line">
              <a:avLst/>
            </a:prstGeom>
            <a:noFill/>
            <a:ln w="22225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46" name="Line 164"/>
            <p:cNvSpPr>
              <a:spLocks noChangeShapeType="1"/>
            </p:cNvSpPr>
            <p:nvPr/>
          </p:nvSpPr>
          <p:spPr bwMode="auto">
            <a:xfrm>
              <a:off x="1435" y="3082"/>
              <a:ext cx="5242" cy="0"/>
            </a:xfrm>
            <a:prstGeom prst="line">
              <a:avLst/>
            </a:prstGeom>
            <a:noFill/>
            <a:ln w="22225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47" name="Line 165"/>
            <p:cNvSpPr>
              <a:spLocks noChangeShapeType="1"/>
            </p:cNvSpPr>
            <p:nvPr/>
          </p:nvSpPr>
          <p:spPr bwMode="auto">
            <a:xfrm>
              <a:off x="1435" y="2552"/>
              <a:ext cx="5242" cy="0"/>
            </a:xfrm>
            <a:prstGeom prst="line">
              <a:avLst/>
            </a:prstGeom>
            <a:noFill/>
            <a:ln w="22225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48" name="Line 166"/>
            <p:cNvSpPr>
              <a:spLocks noChangeShapeType="1"/>
            </p:cNvSpPr>
            <p:nvPr/>
          </p:nvSpPr>
          <p:spPr bwMode="auto">
            <a:xfrm>
              <a:off x="1435" y="2023"/>
              <a:ext cx="5242" cy="0"/>
            </a:xfrm>
            <a:prstGeom prst="line">
              <a:avLst/>
            </a:prstGeom>
            <a:noFill/>
            <a:ln w="22225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49" name="Line 167"/>
            <p:cNvSpPr>
              <a:spLocks noChangeShapeType="1"/>
            </p:cNvSpPr>
            <p:nvPr/>
          </p:nvSpPr>
          <p:spPr bwMode="auto">
            <a:xfrm>
              <a:off x="1435" y="1490"/>
              <a:ext cx="5242" cy="0"/>
            </a:xfrm>
            <a:prstGeom prst="line">
              <a:avLst/>
            </a:prstGeom>
            <a:noFill/>
            <a:ln w="22225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50" name="Line 168"/>
            <p:cNvSpPr>
              <a:spLocks noChangeShapeType="1"/>
            </p:cNvSpPr>
            <p:nvPr/>
          </p:nvSpPr>
          <p:spPr bwMode="auto">
            <a:xfrm>
              <a:off x="1435" y="961"/>
              <a:ext cx="5242" cy="0"/>
            </a:xfrm>
            <a:prstGeom prst="line">
              <a:avLst/>
            </a:prstGeom>
            <a:noFill/>
            <a:ln w="22225">
              <a:solidFill>
                <a:srgbClr val="EAF2F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51" name="Oval 169"/>
            <p:cNvSpPr>
              <a:spLocks noChangeArrowheads="1"/>
            </p:cNvSpPr>
            <p:nvPr/>
          </p:nvSpPr>
          <p:spPr bwMode="auto">
            <a:xfrm>
              <a:off x="1554" y="2930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52" name="Oval 170"/>
            <p:cNvSpPr>
              <a:spLocks noChangeArrowheads="1"/>
            </p:cNvSpPr>
            <p:nvPr/>
          </p:nvSpPr>
          <p:spPr bwMode="auto">
            <a:xfrm>
              <a:off x="1604" y="3172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53" name="Oval 171"/>
            <p:cNvSpPr>
              <a:spLocks noChangeArrowheads="1"/>
            </p:cNvSpPr>
            <p:nvPr/>
          </p:nvSpPr>
          <p:spPr bwMode="auto">
            <a:xfrm>
              <a:off x="1655" y="3186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54" name="Oval 172"/>
            <p:cNvSpPr>
              <a:spLocks noChangeArrowheads="1"/>
            </p:cNvSpPr>
            <p:nvPr/>
          </p:nvSpPr>
          <p:spPr bwMode="auto">
            <a:xfrm>
              <a:off x="1705" y="2981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55" name="Oval 173"/>
            <p:cNvSpPr>
              <a:spLocks noChangeArrowheads="1"/>
            </p:cNvSpPr>
            <p:nvPr/>
          </p:nvSpPr>
          <p:spPr bwMode="auto">
            <a:xfrm>
              <a:off x="1756" y="2688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56" name="Oval 174"/>
            <p:cNvSpPr>
              <a:spLocks noChangeArrowheads="1"/>
            </p:cNvSpPr>
            <p:nvPr/>
          </p:nvSpPr>
          <p:spPr bwMode="auto">
            <a:xfrm>
              <a:off x="1806" y="2819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57" name="Oval 175"/>
            <p:cNvSpPr>
              <a:spLocks noChangeArrowheads="1"/>
            </p:cNvSpPr>
            <p:nvPr/>
          </p:nvSpPr>
          <p:spPr bwMode="auto">
            <a:xfrm>
              <a:off x="1856" y="2682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58" name="Oval 176"/>
            <p:cNvSpPr>
              <a:spLocks noChangeArrowheads="1"/>
            </p:cNvSpPr>
            <p:nvPr/>
          </p:nvSpPr>
          <p:spPr bwMode="auto">
            <a:xfrm>
              <a:off x="1907" y="3200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59" name="Oval 177"/>
            <p:cNvSpPr>
              <a:spLocks noChangeArrowheads="1"/>
            </p:cNvSpPr>
            <p:nvPr/>
          </p:nvSpPr>
          <p:spPr bwMode="auto">
            <a:xfrm>
              <a:off x="1957" y="2934"/>
              <a:ext cx="58" cy="54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0" name="Oval 178"/>
            <p:cNvSpPr>
              <a:spLocks noChangeArrowheads="1"/>
            </p:cNvSpPr>
            <p:nvPr/>
          </p:nvSpPr>
          <p:spPr bwMode="auto">
            <a:xfrm>
              <a:off x="2008" y="2448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1" name="Oval 179"/>
            <p:cNvSpPr>
              <a:spLocks noChangeArrowheads="1"/>
            </p:cNvSpPr>
            <p:nvPr/>
          </p:nvSpPr>
          <p:spPr bwMode="auto">
            <a:xfrm>
              <a:off x="2058" y="2948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2" name="Oval 180"/>
            <p:cNvSpPr>
              <a:spLocks noChangeArrowheads="1"/>
            </p:cNvSpPr>
            <p:nvPr/>
          </p:nvSpPr>
          <p:spPr bwMode="auto">
            <a:xfrm>
              <a:off x="2108" y="2714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3" name="Oval 181"/>
            <p:cNvSpPr>
              <a:spLocks noChangeArrowheads="1"/>
            </p:cNvSpPr>
            <p:nvPr/>
          </p:nvSpPr>
          <p:spPr bwMode="auto">
            <a:xfrm>
              <a:off x="2159" y="2653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4" name="Oval 182"/>
            <p:cNvSpPr>
              <a:spLocks noChangeArrowheads="1"/>
            </p:cNvSpPr>
            <p:nvPr/>
          </p:nvSpPr>
          <p:spPr bwMode="auto">
            <a:xfrm>
              <a:off x="2209" y="2563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5" name="Oval 183"/>
            <p:cNvSpPr>
              <a:spLocks noChangeArrowheads="1"/>
            </p:cNvSpPr>
            <p:nvPr/>
          </p:nvSpPr>
          <p:spPr bwMode="auto">
            <a:xfrm>
              <a:off x="2260" y="2819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6" name="Oval 184"/>
            <p:cNvSpPr>
              <a:spLocks noChangeArrowheads="1"/>
            </p:cNvSpPr>
            <p:nvPr/>
          </p:nvSpPr>
          <p:spPr bwMode="auto">
            <a:xfrm>
              <a:off x="2310" y="2243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7" name="Oval 185"/>
            <p:cNvSpPr>
              <a:spLocks noChangeArrowheads="1"/>
            </p:cNvSpPr>
            <p:nvPr/>
          </p:nvSpPr>
          <p:spPr bwMode="auto">
            <a:xfrm>
              <a:off x="2360" y="2567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8" name="Oval 186"/>
            <p:cNvSpPr>
              <a:spLocks noChangeArrowheads="1"/>
            </p:cNvSpPr>
            <p:nvPr/>
          </p:nvSpPr>
          <p:spPr bwMode="auto">
            <a:xfrm>
              <a:off x="2411" y="2400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69" name="Oval 187"/>
            <p:cNvSpPr>
              <a:spLocks noChangeArrowheads="1"/>
            </p:cNvSpPr>
            <p:nvPr/>
          </p:nvSpPr>
          <p:spPr bwMode="auto">
            <a:xfrm>
              <a:off x="2461" y="2704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70" name="Oval 188"/>
            <p:cNvSpPr>
              <a:spLocks noChangeArrowheads="1"/>
            </p:cNvSpPr>
            <p:nvPr/>
          </p:nvSpPr>
          <p:spPr bwMode="auto">
            <a:xfrm>
              <a:off x="2512" y="2790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71" name="Oval 189"/>
            <p:cNvSpPr>
              <a:spLocks noChangeArrowheads="1"/>
            </p:cNvSpPr>
            <p:nvPr/>
          </p:nvSpPr>
          <p:spPr bwMode="auto">
            <a:xfrm>
              <a:off x="2562" y="2304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72" name="Oval 190"/>
            <p:cNvSpPr>
              <a:spLocks noChangeArrowheads="1"/>
            </p:cNvSpPr>
            <p:nvPr/>
          </p:nvSpPr>
          <p:spPr bwMode="auto">
            <a:xfrm>
              <a:off x="2612" y="2794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73" name="Oval 191"/>
            <p:cNvSpPr>
              <a:spLocks noChangeArrowheads="1"/>
            </p:cNvSpPr>
            <p:nvPr/>
          </p:nvSpPr>
          <p:spPr bwMode="auto">
            <a:xfrm>
              <a:off x="2663" y="2722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74" name="Oval 192"/>
            <p:cNvSpPr>
              <a:spLocks noChangeArrowheads="1"/>
            </p:cNvSpPr>
            <p:nvPr/>
          </p:nvSpPr>
          <p:spPr bwMode="auto">
            <a:xfrm>
              <a:off x="2713" y="2606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76" name="Oval 194"/>
            <p:cNvSpPr>
              <a:spLocks noChangeArrowheads="1"/>
            </p:cNvSpPr>
            <p:nvPr/>
          </p:nvSpPr>
          <p:spPr bwMode="auto">
            <a:xfrm>
              <a:off x="2814" y="2686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77" name="Oval 195"/>
            <p:cNvSpPr>
              <a:spLocks noChangeArrowheads="1"/>
            </p:cNvSpPr>
            <p:nvPr/>
          </p:nvSpPr>
          <p:spPr bwMode="auto">
            <a:xfrm>
              <a:off x="2864" y="2256"/>
              <a:ext cx="58" cy="54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78" name="Oval 196"/>
            <p:cNvSpPr>
              <a:spLocks noChangeArrowheads="1"/>
            </p:cNvSpPr>
            <p:nvPr/>
          </p:nvSpPr>
          <p:spPr bwMode="auto">
            <a:xfrm>
              <a:off x="2915" y="2441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79" name="Oval 197"/>
            <p:cNvSpPr>
              <a:spLocks noChangeArrowheads="1"/>
            </p:cNvSpPr>
            <p:nvPr/>
          </p:nvSpPr>
          <p:spPr bwMode="auto">
            <a:xfrm>
              <a:off x="2965" y="2624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80" name="Oval 198"/>
            <p:cNvSpPr>
              <a:spLocks noChangeArrowheads="1"/>
            </p:cNvSpPr>
            <p:nvPr/>
          </p:nvSpPr>
          <p:spPr bwMode="auto">
            <a:xfrm>
              <a:off x="3016" y="2117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81" name="Oval 199"/>
            <p:cNvSpPr>
              <a:spLocks noChangeArrowheads="1"/>
            </p:cNvSpPr>
            <p:nvPr/>
          </p:nvSpPr>
          <p:spPr bwMode="auto">
            <a:xfrm>
              <a:off x="3070" y="2923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82" name="Oval 200"/>
            <p:cNvSpPr>
              <a:spLocks noChangeArrowheads="1"/>
            </p:cNvSpPr>
            <p:nvPr/>
          </p:nvSpPr>
          <p:spPr bwMode="auto">
            <a:xfrm>
              <a:off x="3120" y="2430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83" name="Oval 201"/>
            <p:cNvSpPr>
              <a:spLocks noChangeArrowheads="1"/>
            </p:cNvSpPr>
            <p:nvPr/>
          </p:nvSpPr>
          <p:spPr bwMode="auto">
            <a:xfrm>
              <a:off x="3170" y="1750"/>
              <a:ext cx="58" cy="54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84" name="Oval 202"/>
            <p:cNvSpPr>
              <a:spLocks noChangeArrowheads="1"/>
            </p:cNvSpPr>
            <p:nvPr/>
          </p:nvSpPr>
          <p:spPr bwMode="auto">
            <a:xfrm>
              <a:off x="3221" y="3072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85" name="Oval 203"/>
            <p:cNvSpPr>
              <a:spLocks noChangeArrowheads="1"/>
            </p:cNvSpPr>
            <p:nvPr/>
          </p:nvSpPr>
          <p:spPr bwMode="auto">
            <a:xfrm>
              <a:off x="3271" y="2016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86" name="Oval 204"/>
            <p:cNvSpPr>
              <a:spLocks noChangeArrowheads="1"/>
            </p:cNvSpPr>
            <p:nvPr/>
          </p:nvSpPr>
          <p:spPr bwMode="auto">
            <a:xfrm>
              <a:off x="3322" y="2239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87" name="Oval 205"/>
            <p:cNvSpPr>
              <a:spLocks noChangeArrowheads="1"/>
            </p:cNvSpPr>
            <p:nvPr/>
          </p:nvSpPr>
          <p:spPr bwMode="auto">
            <a:xfrm>
              <a:off x="3372" y="2826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88" name="Oval 206"/>
            <p:cNvSpPr>
              <a:spLocks noChangeArrowheads="1"/>
            </p:cNvSpPr>
            <p:nvPr/>
          </p:nvSpPr>
          <p:spPr bwMode="auto">
            <a:xfrm>
              <a:off x="3422" y="2221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89" name="Oval 207"/>
            <p:cNvSpPr>
              <a:spLocks noChangeArrowheads="1"/>
            </p:cNvSpPr>
            <p:nvPr/>
          </p:nvSpPr>
          <p:spPr bwMode="auto">
            <a:xfrm>
              <a:off x="3473" y="2444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0" name="Oval 208"/>
            <p:cNvSpPr>
              <a:spLocks noChangeArrowheads="1"/>
            </p:cNvSpPr>
            <p:nvPr/>
          </p:nvSpPr>
          <p:spPr bwMode="auto">
            <a:xfrm>
              <a:off x="3523" y="2286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1" name="Oval 209"/>
            <p:cNvSpPr>
              <a:spLocks noChangeArrowheads="1"/>
            </p:cNvSpPr>
            <p:nvPr/>
          </p:nvSpPr>
          <p:spPr bwMode="auto">
            <a:xfrm>
              <a:off x="3574" y="2214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2" name="Oval 210"/>
            <p:cNvSpPr>
              <a:spLocks noChangeArrowheads="1"/>
            </p:cNvSpPr>
            <p:nvPr/>
          </p:nvSpPr>
          <p:spPr bwMode="auto">
            <a:xfrm>
              <a:off x="3624" y="1854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3" name="Oval 211"/>
            <p:cNvSpPr>
              <a:spLocks noChangeArrowheads="1"/>
            </p:cNvSpPr>
            <p:nvPr/>
          </p:nvSpPr>
          <p:spPr bwMode="auto">
            <a:xfrm>
              <a:off x="3674" y="2362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4" name="Oval 212"/>
            <p:cNvSpPr>
              <a:spLocks noChangeArrowheads="1"/>
            </p:cNvSpPr>
            <p:nvPr/>
          </p:nvSpPr>
          <p:spPr bwMode="auto">
            <a:xfrm>
              <a:off x="3725" y="2117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5" name="Oval 213"/>
            <p:cNvSpPr>
              <a:spLocks noChangeArrowheads="1"/>
            </p:cNvSpPr>
            <p:nvPr/>
          </p:nvSpPr>
          <p:spPr bwMode="auto">
            <a:xfrm>
              <a:off x="3775" y="1958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6" name="Oval 214"/>
            <p:cNvSpPr>
              <a:spLocks noChangeArrowheads="1"/>
            </p:cNvSpPr>
            <p:nvPr/>
          </p:nvSpPr>
          <p:spPr bwMode="auto">
            <a:xfrm>
              <a:off x="3826" y="1760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7" name="Oval 215"/>
            <p:cNvSpPr>
              <a:spLocks noChangeArrowheads="1"/>
            </p:cNvSpPr>
            <p:nvPr/>
          </p:nvSpPr>
          <p:spPr bwMode="auto">
            <a:xfrm>
              <a:off x="3876" y="1667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8" name="Oval 216"/>
            <p:cNvSpPr>
              <a:spLocks noChangeArrowheads="1"/>
            </p:cNvSpPr>
            <p:nvPr/>
          </p:nvSpPr>
          <p:spPr bwMode="auto">
            <a:xfrm>
              <a:off x="3926" y="1944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599" name="Oval 217"/>
            <p:cNvSpPr>
              <a:spLocks noChangeArrowheads="1"/>
            </p:cNvSpPr>
            <p:nvPr/>
          </p:nvSpPr>
          <p:spPr bwMode="auto">
            <a:xfrm>
              <a:off x="3977" y="1991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0" name="Oval 218"/>
            <p:cNvSpPr>
              <a:spLocks noChangeArrowheads="1"/>
            </p:cNvSpPr>
            <p:nvPr/>
          </p:nvSpPr>
          <p:spPr bwMode="auto">
            <a:xfrm>
              <a:off x="4027" y="1836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1" name="Oval 219"/>
            <p:cNvSpPr>
              <a:spLocks noChangeArrowheads="1"/>
            </p:cNvSpPr>
            <p:nvPr/>
          </p:nvSpPr>
          <p:spPr bwMode="auto">
            <a:xfrm>
              <a:off x="4078" y="2009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2" name="Oval 220"/>
            <p:cNvSpPr>
              <a:spLocks noChangeArrowheads="1"/>
            </p:cNvSpPr>
            <p:nvPr/>
          </p:nvSpPr>
          <p:spPr bwMode="auto">
            <a:xfrm>
              <a:off x="4128" y="1886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3" name="Oval 221"/>
            <p:cNvSpPr>
              <a:spLocks noChangeArrowheads="1"/>
            </p:cNvSpPr>
            <p:nvPr/>
          </p:nvSpPr>
          <p:spPr bwMode="auto">
            <a:xfrm>
              <a:off x="4178" y="1969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4" name="Oval 222"/>
            <p:cNvSpPr>
              <a:spLocks noChangeArrowheads="1"/>
            </p:cNvSpPr>
            <p:nvPr/>
          </p:nvSpPr>
          <p:spPr bwMode="auto">
            <a:xfrm>
              <a:off x="4229" y="1498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5" name="Oval 223"/>
            <p:cNvSpPr>
              <a:spLocks noChangeArrowheads="1"/>
            </p:cNvSpPr>
            <p:nvPr/>
          </p:nvSpPr>
          <p:spPr bwMode="auto">
            <a:xfrm>
              <a:off x="4279" y="1710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6" name="Oval 224"/>
            <p:cNvSpPr>
              <a:spLocks noChangeArrowheads="1"/>
            </p:cNvSpPr>
            <p:nvPr/>
          </p:nvSpPr>
          <p:spPr bwMode="auto">
            <a:xfrm>
              <a:off x="4330" y="2023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7" name="Oval 225"/>
            <p:cNvSpPr>
              <a:spLocks noChangeArrowheads="1"/>
            </p:cNvSpPr>
            <p:nvPr/>
          </p:nvSpPr>
          <p:spPr bwMode="auto">
            <a:xfrm>
              <a:off x="4380" y="1951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8" name="Oval 226"/>
            <p:cNvSpPr>
              <a:spLocks noChangeArrowheads="1"/>
            </p:cNvSpPr>
            <p:nvPr/>
          </p:nvSpPr>
          <p:spPr bwMode="auto">
            <a:xfrm>
              <a:off x="4430" y="2009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09" name="Oval 227"/>
            <p:cNvSpPr>
              <a:spLocks noChangeArrowheads="1"/>
            </p:cNvSpPr>
            <p:nvPr/>
          </p:nvSpPr>
          <p:spPr bwMode="auto">
            <a:xfrm>
              <a:off x="4481" y="1951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10" name="Oval 228"/>
            <p:cNvSpPr>
              <a:spLocks noChangeArrowheads="1"/>
            </p:cNvSpPr>
            <p:nvPr/>
          </p:nvSpPr>
          <p:spPr bwMode="auto">
            <a:xfrm>
              <a:off x="4531" y="1843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11" name="Oval 229"/>
            <p:cNvSpPr>
              <a:spLocks noChangeArrowheads="1"/>
            </p:cNvSpPr>
            <p:nvPr/>
          </p:nvSpPr>
          <p:spPr bwMode="auto">
            <a:xfrm>
              <a:off x="4582" y="1660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12" name="Oval 230"/>
            <p:cNvSpPr>
              <a:spLocks noChangeArrowheads="1"/>
            </p:cNvSpPr>
            <p:nvPr/>
          </p:nvSpPr>
          <p:spPr bwMode="auto">
            <a:xfrm>
              <a:off x="4632" y="1638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13" name="Oval 231"/>
            <p:cNvSpPr>
              <a:spLocks noChangeArrowheads="1"/>
            </p:cNvSpPr>
            <p:nvPr/>
          </p:nvSpPr>
          <p:spPr bwMode="auto">
            <a:xfrm>
              <a:off x="4682" y="1714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14" name="Oval 232"/>
            <p:cNvSpPr>
              <a:spLocks noChangeArrowheads="1"/>
            </p:cNvSpPr>
            <p:nvPr/>
          </p:nvSpPr>
          <p:spPr bwMode="auto">
            <a:xfrm>
              <a:off x="4736" y="1199"/>
              <a:ext cx="54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15" name="Oval 233"/>
            <p:cNvSpPr>
              <a:spLocks noChangeArrowheads="1"/>
            </p:cNvSpPr>
            <p:nvPr/>
          </p:nvSpPr>
          <p:spPr bwMode="auto">
            <a:xfrm>
              <a:off x="4787" y="1580"/>
              <a:ext cx="54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16" name="Oval 234"/>
            <p:cNvSpPr>
              <a:spLocks noChangeArrowheads="1"/>
            </p:cNvSpPr>
            <p:nvPr/>
          </p:nvSpPr>
          <p:spPr bwMode="auto">
            <a:xfrm>
              <a:off x="4837" y="1703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17" name="Oval 235"/>
            <p:cNvSpPr>
              <a:spLocks noChangeArrowheads="1"/>
            </p:cNvSpPr>
            <p:nvPr/>
          </p:nvSpPr>
          <p:spPr bwMode="auto">
            <a:xfrm>
              <a:off x="4888" y="2005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18" name="Oval 236"/>
            <p:cNvSpPr>
              <a:spLocks noChangeArrowheads="1"/>
            </p:cNvSpPr>
            <p:nvPr/>
          </p:nvSpPr>
          <p:spPr bwMode="auto">
            <a:xfrm>
              <a:off x="4938" y="2056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19" name="Oval 237"/>
            <p:cNvSpPr>
              <a:spLocks noChangeArrowheads="1"/>
            </p:cNvSpPr>
            <p:nvPr/>
          </p:nvSpPr>
          <p:spPr bwMode="auto">
            <a:xfrm>
              <a:off x="4988" y="1775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20" name="Oval 238"/>
            <p:cNvSpPr>
              <a:spLocks noChangeArrowheads="1"/>
            </p:cNvSpPr>
            <p:nvPr/>
          </p:nvSpPr>
          <p:spPr bwMode="auto">
            <a:xfrm>
              <a:off x="5039" y="1627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21" name="Oval 239"/>
            <p:cNvSpPr>
              <a:spLocks noChangeArrowheads="1"/>
            </p:cNvSpPr>
            <p:nvPr/>
          </p:nvSpPr>
          <p:spPr bwMode="auto">
            <a:xfrm>
              <a:off x="5089" y="1476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22" name="Oval 240"/>
            <p:cNvSpPr>
              <a:spLocks noChangeArrowheads="1"/>
            </p:cNvSpPr>
            <p:nvPr/>
          </p:nvSpPr>
          <p:spPr bwMode="auto">
            <a:xfrm>
              <a:off x="5140" y="1451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23" name="Oval 241"/>
            <p:cNvSpPr>
              <a:spLocks noChangeArrowheads="1"/>
            </p:cNvSpPr>
            <p:nvPr/>
          </p:nvSpPr>
          <p:spPr bwMode="auto">
            <a:xfrm>
              <a:off x="5190" y="1613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24" name="Oval 242"/>
            <p:cNvSpPr>
              <a:spLocks noChangeArrowheads="1"/>
            </p:cNvSpPr>
            <p:nvPr/>
          </p:nvSpPr>
          <p:spPr bwMode="auto">
            <a:xfrm>
              <a:off x="5240" y="1588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25" name="Oval 243"/>
            <p:cNvSpPr>
              <a:spLocks noChangeArrowheads="1"/>
            </p:cNvSpPr>
            <p:nvPr/>
          </p:nvSpPr>
          <p:spPr bwMode="auto">
            <a:xfrm>
              <a:off x="5291" y="1526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26" name="Oval 244"/>
            <p:cNvSpPr>
              <a:spLocks noChangeArrowheads="1"/>
            </p:cNvSpPr>
            <p:nvPr/>
          </p:nvSpPr>
          <p:spPr bwMode="auto">
            <a:xfrm>
              <a:off x="5341" y="1832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27" name="Oval 245"/>
            <p:cNvSpPr>
              <a:spLocks noChangeArrowheads="1"/>
            </p:cNvSpPr>
            <p:nvPr/>
          </p:nvSpPr>
          <p:spPr bwMode="auto">
            <a:xfrm>
              <a:off x="5392" y="1292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28" name="Oval 246"/>
            <p:cNvSpPr>
              <a:spLocks noChangeArrowheads="1"/>
            </p:cNvSpPr>
            <p:nvPr/>
          </p:nvSpPr>
          <p:spPr bwMode="auto">
            <a:xfrm>
              <a:off x="5442" y="745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29" name="Oval 247"/>
            <p:cNvSpPr>
              <a:spLocks noChangeArrowheads="1"/>
            </p:cNvSpPr>
            <p:nvPr/>
          </p:nvSpPr>
          <p:spPr bwMode="auto">
            <a:xfrm>
              <a:off x="5492" y="1152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30" name="Oval 248"/>
            <p:cNvSpPr>
              <a:spLocks noChangeArrowheads="1"/>
            </p:cNvSpPr>
            <p:nvPr/>
          </p:nvSpPr>
          <p:spPr bwMode="auto">
            <a:xfrm>
              <a:off x="5543" y="1411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31" name="Oval 249"/>
            <p:cNvSpPr>
              <a:spLocks noChangeArrowheads="1"/>
            </p:cNvSpPr>
            <p:nvPr/>
          </p:nvSpPr>
          <p:spPr bwMode="auto">
            <a:xfrm>
              <a:off x="5593" y="1465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32" name="Oval 250"/>
            <p:cNvSpPr>
              <a:spLocks noChangeArrowheads="1"/>
            </p:cNvSpPr>
            <p:nvPr/>
          </p:nvSpPr>
          <p:spPr bwMode="auto">
            <a:xfrm>
              <a:off x="5644" y="997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33" name="Oval 251"/>
            <p:cNvSpPr>
              <a:spLocks noChangeArrowheads="1"/>
            </p:cNvSpPr>
            <p:nvPr/>
          </p:nvSpPr>
          <p:spPr bwMode="auto">
            <a:xfrm>
              <a:off x="5694" y="1480"/>
              <a:ext cx="58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34" name="Oval 252"/>
            <p:cNvSpPr>
              <a:spLocks noChangeArrowheads="1"/>
            </p:cNvSpPr>
            <p:nvPr/>
          </p:nvSpPr>
          <p:spPr bwMode="auto">
            <a:xfrm>
              <a:off x="5744" y="1278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35" name="Oval 253"/>
            <p:cNvSpPr>
              <a:spLocks noChangeArrowheads="1"/>
            </p:cNvSpPr>
            <p:nvPr/>
          </p:nvSpPr>
          <p:spPr bwMode="auto">
            <a:xfrm>
              <a:off x="5795" y="1210"/>
              <a:ext cx="57" cy="54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36" name="Oval 254"/>
            <p:cNvSpPr>
              <a:spLocks noChangeArrowheads="1"/>
            </p:cNvSpPr>
            <p:nvPr/>
          </p:nvSpPr>
          <p:spPr bwMode="auto">
            <a:xfrm>
              <a:off x="5845" y="1213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37" name="Oval 255"/>
            <p:cNvSpPr>
              <a:spLocks noChangeArrowheads="1"/>
            </p:cNvSpPr>
            <p:nvPr/>
          </p:nvSpPr>
          <p:spPr bwMode="auto">
            <a:xfrm>
              <a:off x="5896" y="1706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38" name="Oval 256"/>
            <p:cNvSpPr>
              <a:spLocks noChangeArrowheads="1"/>
            </p:cNvSpPr>
            <p:nvPr/>
          </p:nvSpPr>
          <p:spPr bwMode="auto">
            <a:xfrm>
              <a:off x="5946" y="1332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39" name="Oval 257"/>
            <p:cNvSpPr>
              <a:spLocks noChangeArrowheads="1"/>
            </p:cNvSpPr>
            <p:nvPr/>
          </p:nvSpPr>
          <p:spPr bwMode="auto">
            <a:xfrm>
              <a:off x="5996" y="763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40" name="Oval 258"/>
            <p:cNvSpPr>
              <a:spLocks noChangeArrowheads="1"/>
            </p:cNvSpPr>
            <p:nvPr/>
          </p:nvSpPr>
          <p:spPr bwMode="auto">
            <a:xfrm>
              <a:off x="6047" y="1325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41" name="Oval 259"/>
            <p:cNvSpPr>
              <a:spLocks noChangeArrowheads="1"/>
            </p:cNvSpPr>
            <p:nvPr/>
          </p:nvSpPr>
          <p:spPr bwMode="auto">
            <a:xfrm>
              <a:off x="6097" y="1112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42" name="Oval 260"/>
            <p:cNvSpPr>
              <a:spLocks noChangeArrowheads="1"/>
            </p:cNvSpPr>
            <p:nvPr/>
          </p:nvSpPr>
          <p:spPr bwMode="auto">
            <a:xfrm>
              <a:off x="6148" y="968"/>
              <a:ext cx="57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43" name="Oval 261"/>
            <p:cNvSpPr>
              <a:spLocks noChangeArrowheads="1"/>
            </p:cNvSpPr>
            <p:nvPr/>
          </p:nvSpPr>
          <p:spPr bwMode="auto">
            <a:xfrm>
              <a:off x="6198" y="1069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44" name="Oval 262"/>
            <p:cNvSpPr>
              <a:spLocks noChangeArrowheads="1"/>
            </p:cNvSpPr>
            <p:nvPr/>
          </p:nvSpPr>
          <p:spPr bwMode="auto">
            <a:xfrm>
              <a:off x="6248" y="954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45" name="Oval 263"/>
            <p:cNvSpPr>
              <a:spLocks noChangeArrowheads="1"/>
            </p:cNvSpPr>
            <p:nvPr/>
          </p:nvSpPr>
          <p:spPr bwMode="auto">
            <a:xfrm>
              <a:off x="6299" y="1163"/>
              <a:ext cx="57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46" name="Oval 264"/>
            <p:cNvSpPr>
              <a:spLocks noChangeArrowheads="1"/>
            </p:cNvSpPr>
            <p:nvPr/>
          </p:nvSpPr>
          <p:spPr bwMode="auto">
            <a:xfrm>
              <a:off x="6349" y="1202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47" name="Oval 265"/>
            <p:cNvSpPr>
              <a:spLocks noChangeArrowheads="1"/>
            </p:cNvSpPr>
            <p:nvPr/>
          </p:nvSpPr>
          <p:spPr bwMode="auto">
            <a:xfrm>
              <a:off x="6403" y="1066"/>
              <a:ext cx="54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48" name="Oval 266"/>
            <p:cNvSpPr>
              <a:spLocks noChangeArrowheads="1"/>
            </p:cNvSpPr>
            <p:nvPr/>
          </p:nvSpPr>
          <p:spPr bwMode="auto">
            <a:xfrm>
              <a:off x="6454" y="1166"/>
              <a:ext cx="54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49" name="Oval 267"/>
            <p:cNvSpPr>
              <a:spLocks noChangeArrowheads="1"/>
            </p:cNvSpPr>
            <p:nvPr/>
          </p:nvSpPr>
          <p:spPr bwMode="auto">
            <a:xfrm>
              <a:off x="6504" y="1271"/>
              <a:ext cx="54" cy="57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50" name="Oval 268"/>
            <p:cNvSpPr>
              <a:spLocks noChangeArrowheads="1"/>
            </p:cNvSpPr>
            <p:nvPr/>
          </p:nvSpPr>
          <p:spPr bwMode="auto">
            <a:xfrm>
              <a:off x="6554" y="1177"/>
              <a:ext cx="58" cy="58"/>
            </a:xfrm>
            <a:prstGeom prst="ellipse">
              <a:avLst/>
            </a:prstGeom>
            <a:solidFill>
              <a:srgbClr val="1A476F"/>
            </a:solidFill>
            <a:ln w="22225">
              <a:solidFill>
                <a:srgbClr val="1A476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51" name="Freeform 269"/>
            <p:cNvSpPr>
              <a:spLocks/>
            </p:cNvSpPr>
            <p:nvPr/>
          </p:nvSpPr>
          <p:spPr bwMode="auto">
            <a:xfrm>
              <a:off x="1583" y="1008"/>
              <a:ext cx="5000" cy="2016"/>
            </a:xfrm>
            <a:custGeom>
              <a:avLst/>
              <a:gdLst>
                <a:gd name="T0" fmla="*/ 0 w 1389"/>
                <a:gd name="T1" fmla="*/ 560 h 560"/>
                <a:gd name="T2" fmla="*/ 694 w 1389"/>
                <a:gd name="T3" fmla="*/ 280 h 560"/>
                <a:gd name="T4" fmla="*/ 1389 w 1389"/>
                <a:gd name="T5" fmla="*/ 0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89" h="560">
                  <a:moveTo>
                    <a:pt x="0" y="560"/>
                  </a:moveTo>
                  <a:lnTo>
                    <a:pt x="694" y="280"/>
                  </a:lnTo>
                  <a:lnTo>
                    <a:pt x="1389" y="0"/>
                  </a:lnTo>
                </a:path>
              </a:pathLst>
            </a:custGeom>
            <a:noFill/>
            <a:ln w="22225">
              <a:solidFill>
                <a:srgbClr val="90353B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55" name="Line 273"/>
            <p:cNvSpPr>
              <a:spLocks noChangeShapeType="1"/>
            </p:cNvSpPr>
            <p:nvPr/>
          </p:nvSpPr>
          <p:spPr bwMode="auto">
            <a:xfrm flipV="1">
              <a:off x="1435" y="601"/>
              <a:ext cx="0" cy="3107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56" name="Line 274"/>
            <p:cNvSpPr>
              <a:spLocks noChangeShapeType="1"/>
            </p:cNvSpPr>
            <p:nvPr/>
          </p:nvSpPr>
          <p:spPr bwMode="auto">
            <a:xfrm flipH="1">
              <a:off x="1378" y="3611"/>
              <a:ext cx="57" cy="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57" name="Rectangle 275"/>
            <p:cNvSpPr>
              <a:spLocks noChangeArrowheads="1"/>
            </p:cNvSpPr>
            <p:nvPr/>
          </p:nvSpPr>
          <p:spPr bwMode="auto">
            <a:xfrm rot="16200000">
              <a:off x="1153" y="3476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20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58" name="Line 276"/>
            <p:cNvSpPr>
              <a:spLocks noChangeShapeType="1"/>
            </p:cNvSpPr>
            <p:nvPr/>
          </p:nvSpPr>
          <p:spPr bwMode="auto">
            <a:xfrm flipH="1">
              <a:off x="1378" y="3082"/>
              <a:ext cx="57" cy="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59" name="Rectangle 277"/>
            <p:cNvSpPr>
              <a:spLocks noChangeArrowheads="1"/>
            </p:cNvSpPr>
            <p:nvPr/>
          </p:nvSpPr>
          <p:spPr bwMode="auto">
            <a:xfrm rot="16200000">
              <a:off x="1153" y="2946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30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60" name="Line 278"/>
            <p:cNvSpPr>
              <a:spLocks noChangeShapeType="1"/>
            </p:cNvSpPr>
            <p:nvPr/>
          </p:nvSpPr>
          <p:spPr bwMode="auto">
            <a:xfrm flipH="1">
              <a:off x="1378" y="2552"/>
              <a:ext cx="57" cy="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61" name="Rectangle 279"/>
            <p:cNvSpPr>
              <a:spLocks noChangeArrowheads="1"/>
            </p:cNvSpPr>
            <p:nvPr/>
          </p:nvSpPr>
          <p:spPr bwMode="auto">
            <a:xfrm rot="16200000">
              <a:off x="1153" y="2417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40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62" name="Line 280"/>
            <p:cNvSpPr>
              <a:spLocks noChangeShapeType="1"/>
            </p:cNvSpPr>
            <p:nvPr/>
          </p:nvSpPr>
          <p:spPr bwMode="auto">
            <a:xfrm flipH="1">
              <a:off x="1378" y="2023"/>
              <a:ext cx="57" cy="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63" name="Rectangle 281"/>
            <p:cNvSpPr>
              <a:spLocks noChangeArrowheads="1"/>
            </p:cNvSpPr>
            <p:nvPr/>
          </p:nvSpPr>
          <p:spPr bwMode="auto">
            <a:xfrm rot="16200000">
              <a:off x="1153" y="1888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50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64" name="Line 282"/>
            <p:cNvSpPr>
              <a:spLocks noChangeShapeType="1"/>
            </p:cNvSpPr>
            <p:nvPr/>
          </p:nvSpPr>
          <p:spPr bwMode="auto">
            <a:xfrm flipH="1">
              <a:off x="1378" y="1490"/>
              <a:ext cx="57" cy="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65" name="Rectangle 283"/>
            <p:cNvSpPr>
              <a:spLocks noChangeArrowheads="1"/>
            </p:cNvSpPr>
            <p:nvPr/>
          </p:nvSpPr>
          <p:spPr bwMode="auto">
            <a:xfrm rot="16200000">
              <a:off x="1153" y="1354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60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66" name="Line 284"/>
            <p:cNvSpPr>
              <a:spLocks noChangeShapeType="1"/>
            </p:cNvSpPr>
            <p:nvPr/>
          </p:nvSpPr>
          <p:spPr bwMode="auto">
            <a:xfrm flipH="1">
              <a:off x="1378" y="961"/>
              <a:ext cx="57" cy="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67" name="Rectangle 285"/>
            <p:cNvSpPr>
              <a:spLocks noChangeArrowheads="1"/>
            </p:cNvSpPr>
            <p:nvPr/>
          </p:nvSpPr>
          <p:spPr bwMode="auto">
            <a:xfrm rot="16200000">
              <a:off x="1153" y="825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70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68" name="Rectangle 286"/>
            <p:cNvSpPr>
              <a:spLocks noChangeArrowheads="1"/>
            </p:cNvSpPr>
            <p:nvPr/>
          </p:nvSpPr>
          <p:spPr bwMode="auto">
            <a:xfrm rot="16200000">
              <a:off x="-602" y="2003"/>
              <a:ext cx="3323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Mean Child Rank in National Income Distribution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69" name="Line 287"/>
            <p:cNvSpPr>
              <a:spLocks noChangeShapeType="1"/>
            </p:cNvSpPr>
            <p:nvPr/>
          </p:nvSpPr>
          <p:spPr bwMode="auto">
            <a:xfrm>
              <a:off x="1435" y="3708"/>
              <a:ext cx="5242" cy="0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70" name="Line 288"/>
            <p:cNvSpPr>
              <a:spLocks noChangeShapeType="1"/>
            </p:cNvSpPr>
            <p:nvPr/>
          </p:nvSpPr>
          <p:spPr bwMode="auto">
            <a:xfrm>
              <a:off x="1532" y="3708"/>
              <a:ext cx="0" cy="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71" name="Rectangle 289"/>
            <p:cNvSpPr>
              <a:spLocks noChangeArrowheads="1"/>
            </p:cNvSpPr>
            <p:nvPr/>
          </p:nvSpPr>
          <p:spPr bwMode="auto">
            <a:xfrm>
              <a:off x="1489" y="3798"/>
              <a:ext cx="151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72" name="Line 290"/>
            <p:cNvSpPr>
              <a:spLocks noChangeShapeType="1"/>
            </p:cNvSpPr>
            <p:nvPr/>
          </p:nvSpPr>
          <p:spPr bwMode="auto">
            <a:xfrm>
              <a:off x="2036" y="3708"/>
              <a:ext cx="0" cy="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73" name="Rectangle 291"/>
            <p:cNvSpPr>
              <a:spLocks noChangeArrowheads="1"/>
            </p:cNvSpPr>
            <p:nvPr/>
          </p:nvSpPr>
          <p:spPr bwMode="auto">
            <a:xfrm>
              <a:off x="1954" y="3798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10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74" name="Line 292"/>
            <p:cNvSpPr>
              <a:spLocks noChangeShapeType="1"/>
            </p:cNvSpPr>
            <p:nvPr/>
          </p:nvSpPr>
          <p:spPr bwMode="auto">
            <a:xfrm>
              <a:off x="2540" y="3708"/>
              <a:ext cx="0" cy="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75" name="Rectangle 293"/>
            <p:cNvSpPr>
              <a:spLocks noChangeArrowheads="1"/>
            </p:cNvSpPr>
            <p:nvPr/>
          </p:nvSpPr>
          <p:spPr bwMode="auto">
            <a:xfrm>
              <a:off x="2458" y="3798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20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76" name="Line 294"/>
            <p:cNvSpPr>
              <a:spLocks noChangeShapeType="1"/>
            </p:cNvSpPr>
            <p:nvPr/>
          </p:nvSpPr>
          <p:spPr bwMode="auto">
            <a:xfrm>
              <a:off x="3048" y="3708"/>
              <a:ext cx="0" cy="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77" name="Rectangle 295"/>
            <p:cNvSpPr>
              <a:spLocks noChangeArrowheads="1"/>
            </p:cNvSpPr>
            <p:nvPr/>
          </p:nvSpPr>
          <p:spPr bwMode="auto">
            <a:xfrm>
              <a:off x="2965" y="3798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30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78" name="Line 296"/>
            <p:cNvSpPr>
              <a:spLocks noChangeShapeType="1"/>
            </p:cNvSpPr>
            <p:nvPr/>
          </p:nvSpPr>
          <p:spPr bwMode="auto">
            <a:xfrm>
              <a:off x="3552" y="3708"/>
              <a:ext cx="0" cy="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79" name="Rectangle 297"/>
            <p:cNvSpPr>
              <a:spLocks noChangeArrowheads="1"/>
            </p:cNvSpPr>
            <p:nvPr/>
          </p:nvSpPr>
          <p:spPr bwMode="auto">
            <a:xfrm>
              <a:off x="3469" y="3798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40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80" name="Line 298"/>
            <p:cNvSpPr>
              <a:spLocks noChangeShapeType="1"/>
            </p:cNvSpPr>
            <p:nvPr/>
          </p:nvSpPr>
          <p:spPr bwMode="auto">
            <a:xfrm>
              <a:off x="4056" y="3708"/>
              <a:ext cx="0" cy="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81" name="Rectangle 299"/>
            <p:cNvSpPr>
              <a:spLocks noChangeArrowheads="1"/>
            </p:cNvSpPr>
            <p:nvPr/>
          </p:nvSpPr>
          <p:spPr bwMode="auto">
            <a:xfrm>
              <a:off x="3973" y="3798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50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82" name="Line 300"/>
            <p:cNvSpPr>
              <a:spLocks noChangeShapeType="1"/>
            </p:cNvSpPr>
            <p:nvPr/>
          </p:nvSpPr>
          <p:spPr bwMode="auto">
            <a:xfrm>
              <a:off x="4560" y="3708"/>
              <a:ext cx="0" cy="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83" name="Rectangle 301"/>
            <p:cNvSpPr>
              <a:spLocks noChangeArrowheads="1"/>
            </p:cNvSpPr>
            <p:nvPr/>
          </p:nvSpPr>
          <p:spPr bwMode="auto">
            <a:xfrm>
              <a:off x="4477" y="3798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60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84" name="Line 302"/>
            <p:cNvSpPr>
              <a:spLocks noChangeShapeType="1"/>
            </p:cNvSpPr>
            <p:nvPr/>
          </p:nvSpPr>
          <p:spPr bwMode="auto">
            <a:xfrm>
              <a:off x="5068" y="3708"/>
              <a:ext cx="0" cy="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85" name="Rectangle 303"/>
            <p:cNvSpPr>
              <a:spLocks noChangeArrowheads="1"/>
            </p:cNvSpPr>
            <p:nvPr/>
          </p:nvSpPr>
          <p:spPr bwMode="auto">
            <a:xfrm>
              <a:off x="4985" y="3798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70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86" name="Line 304"/>
            <p:cNvSpPr>
              <a:spLocks noChangeShapeType="1"/>
            </p:cNvSpPr>
            <p:nvPr/>
          </p:nvSpPr>
          <p:spPr bwMode="auto">
            <a:xfrm>
              <a:off x="5572" y="3708"/>
              <a:ext cx="0" cy="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87" name="Rectangle 305"/>
            <p:cNvSpPr>
              <a:spLocks noChangeArrowheads="1"/>
            </p:cNvSpPr>
            <p:nvPr/>
          </p:nvSpPr>
          <p:spPr bwMode="auto">
            <a:xfrm>
              <a:off x="5489" y="3798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80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88" name="Line 306"/>
            <p:cNvSpPr>
              <a:spLocks noChangeShapeType="1"/>
            </p:cNvSpPr>
            <p:nvPr/>
          </p:nvSpPr>
          <p:spPr bwMode="auto">
            <a:xfrm>
              <a:off x="6076" y="3708"/>
              <a:ext cx="0" cy="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89" name="Rectangle 307"/>
            <p:cNvSpPr>
              <a:spLocks noChangeArrowheads="1"/>
            </p:cNvSpPr>
            <p:nvPr/>
          </p:nvSpPr>
          <p:spPr bwMode="auto">
            <a:xfrm>
              <a:off x="5993" y="3798"/>
              <a:ext cx="234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90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90" name="Line 308"/>
            <p:cNvSpPr>
              <a:spLocks noChangeShapeType="1"/>
            </p:cNvSpPr>
            <p:nvPr/>
          </p:nvSpPr>
          <p:spPr bwMode="auto">
            <a:xfrm>
              <a:off x="6583" y="3708"/>
              <a:ext cx="0" cy="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endParaRPr>
            </a:p>
          </p:txBody>
        </p:sp>
        <p:sp>
          <p:nvSpPr>
            <p:cNvPr id="691" name="Rectangle 309"/>
            <p:cNvSpPr>
              <a:spLocks noChangeArrowheads="1"/>
            </p:cNvSpPr>
            <p:nvPr/>
          </p:nvSpPr>
          <p:spPr bwMode="auto">
            <a:xfrm>
              <a:off x="6457" y="3798"/>
              <a:ext cx="317" cy="2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100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92" name="Rectangle 310"/>
            <p:cNvSpPr>
              <a:spLocks noChangeArrowheads="1"/>
            </p:cNvSpPr>
            <p:nvPr/>
          </p:nvSpPr>
          <p:spPr bwMode="auto">
            <a:xfrm>
              <a:off x="2591" y="3989"/>
              <a:ext cx="3072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9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Parent Rank in National Income Distribution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93" name="Rectangle 311"/>
            <p:cNvSpPr>
              <a:spLocks noChangeArrowheads="1"/>
            </p:cNvSpPr>
            <p:nvPr/>
          </p:nvSpPr>
          <p:spPr bwMode="auto">
            <a:xfrm>
              <a:off x="3998" y="104"/>
              <a:ext cx="306" cy="5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5300" b="0" i="0" u="none" strike="noStrike" kern="1200" cap="none" spc="0" normalizeH="0" baseline="0" noProof="0" dirty="0">
                  <a:ln>
                    <a:noFill/>
                  </a:ln>
                  <a:solidFill>
                    <a:srgbClr val="1E2D53"/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itchFamily="34" charset="0"/>
                </a:rPr>
                <a:t> </a:t>
              </a:r>
              <a:endPara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endParaRPr>
            </a:p>
          </p:txBody>
        </p:sp>
      </p:grpSp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1426508" y="322688"/>
            <a:ext cx="9144002" cy="66516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itchFamily="34" charset="0"/>
            </a:endParaRPr>
          </a:p>
        </p:txBody>
      </p:sp>
      <p:sp>
        <p:nvSpPr>
          <p:cNvPr id="154" name="Rectangle 153"/>
          <p:cNvSpPr>
            <a:spLocks noChangeArrowheads="1"/>
          </p:cNvSpPr>
          <p:nvPr/>
        </p:nvSpPr>
        <p:spPr bwMode="auto">
          <a:xfrm>
            <a:off x="6287434" y="522713"/>
            <a:ext cx="90488" cy="39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331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500" b="0" i="0" u="none" strike="noStrike" kern="1200" cap="none" spc="0" normalizeH="0" baseline="0" noProof="0" dirty="0">
                <a:ln>
                  <a:noFill/>
                </a:ln>
                <a:solidFill>
                  <a:srgbClr val="1E2D5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itchFamily="34" charset="0"/>
              </a:rPr>
              <a:t> </a:t>
            </a:r>
            <a:endParaRPr kumimoji="0" lang="en-US" altLang="en-US" sz="1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itchFamily="34" charset="0"/>
            </a:endParaRPr>
          </a:p>
        </p:txBody>
      </p:sp>
      <p:sp>
        <p:nvSpPr>
          <p:cNvPr id="158" name="TextBox 92">
            <a:extLst>
              <a:ext uri="{FF2B5EF4-FFF2-40B4-BE49-F238E27FC236}">
                <a16:creationId xmlns:a16="http://schemas.microsoft.com/office/drawing/2014/main" id="{4CC80F3F-8BC8-4B96-8BA0-C4F886068FFB}"/>
              </a:ext>
            </a:extLst>
          </p:cNvPr>
          <p:cNvSpPr txBox="1"/>
          <p:nvPr/>
        </p:nvSpPr>
        <p:spPr>
          <a:xfrm>
            <a:off x="1143000" y="116938"/>
            <a:ext cx="10515599" cy="707882"/>
          </a:xfrm>
          <a:prstGeom prst="rect">
            <a:avLst/>
          </a:prstGeom>
          <a:noFill/>
        </p:spPr>
        <p:txBody>
          <a:bodyPr wrap="square" lIns="91350" tIns="45718" rIns="91350" bIns="45718" rtlCol="0">
            <a:spAutoFit/>
          </a:bodyPr>
          <a:lstStyle/>
          <a:p>
            <a:pPr marL="0" marR="0" lvl="0" indent="0" algn="ctr" defTabSz="9133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Fira Sans Condensed" panose="020B0503050000020004" pitchFamily="34" charset="0"/>
                <a:cs typeface="Arial" panose="020B0604020202020204" pitchFamily="34" charset="0"/>
              </a:rPr>
              <a:t>Intergenerational Income Mobility for Children Raised in a Hypothetical </a:t>
            </a:r>
            <a:r>
              <a:rPr kumimoji="0" lang="en-US" sz="2000" b="1" u="sng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Fira Sans Condensed" panose="020B0503050000020004" pitchFamily="34" charset="0"/>
                <a:cs typeface="Arial" panose="020B0604020202020204" pitchFamily="34" charset="0"/>
              </a:rPr>
              <a:t>Census Tract</a:t>
            </a:r>
          </a:p>
          <a:p>
            <a:pPr marL="0" marR="0" lvl="0" indent="0" algn="ctr" defTabSz="9133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Fira Sans" panose="020B0503050000020004" pitchFamily="34" charset="0"/>
                <a:cs typeface="Arial" panose="020B0604020202020204" pitchFamily="34" charset="0"/>
              </a:rPr>
              <a:t>Average Child Household Income Rank vs. Parent Household Income Rank</a:t>
            </a:r>
          </a:p>
        </p:txBody>
      </p:sp>
      <p:sp>
        <p:nvSpPr>
          <p:cNvPr id="695" name="Line 10"/>
          <p:cNvSpPr>
            <a:spLocks noChangeShapeType="1"/>
          </p:cNvSpPr>
          <p:nvPr/>
        </p:nvSpPr>
        <p:spPr bwMode="auto">
          <a:xfrm flipV="1">
            <a:off x="2291484" y="4029074"/>
            <a:ext cx="2085976" cy="9526"/>
          </a:xfrm>
          <a:prstGeom prst="line">
            <a:avLst/>
          </a:prstGeom>
          <a:noFill/>
          <a:ln w="19050" cap="flat" cmpd="sng" algn="ctr">
            <a:solidFill>
              <a:srgbClr val="F79646">
                <a:shade val="95000"/>
                <a:satMod val="105000"/>
              </a:srgbClr>
            </a:solidFill>
            <a:prstDash val="dash"/>
            <a:headEnd/>
            <a:tailEnd/>
          </a:ln>
          <a:effectLst/>
        </p:spPr>
        <p:txBody>
          <a:bodyPr vert="horz" wrap="square" lIns="91374" tIns="45718" rIns="91374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itchFamily="34" charset="0"/>
            </a:endParaRPr>
          </a:p>
        </p:txBody>
      </p:sp>
      <p:sp>
        <p:nvSpPr>
          <p:cNvPr id="162" name="Oval 193"/>
          <p:cNvSpPr>
            <a:spLocks noChangeArrowheads="1"/>
          </p:cNvSpPr>
          <p:nvPr/>
        </p:nvSpPr>
        <p:spPr bwMode="auto">
          <a:xfrm>
            <a:off x="4387850" y="4710112"/>
            <a:ext cx="90488" cy="90488"/>
          </a:xfrm>
          <a:prstGeom prst="ellipse">
            <a:avLst/>
          </a:prstGeom>
          <a:solidFill>
            <a:srgbClr val="1A476F"/>
          </a:solidFill>
          <a:ln w="22225">
            <a:solidFill>
              <a:srgbClr val="1A476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itchFamily="34" charset="0"/>
            </a:endParaRPr>
          </a:p>
        </p:txBody>
      </p:sp>
      <p:sp>
        <p:nvSpPr>
          <p:cNvPr id="703" name="Line 10"/>
          <p:cNvSpPr>
            <a:spLocks noChangeShapeType="1"/>
          </p:cNvSpPr>
          <p:nvPr/>
        </p:nvSpPr>
        <p:spPr bwMode="auto">
          <a:xfrm flipV="1">
            <a:off x="4416552" y="4023360"/>
            <a:ext cx="21019" cy="1828800"/>
          </a:xfrm>
          <a:prstGeom prst="line">
            <a:avLst/>
          </a:prstGeom>
          <a:noFill/>
          <a:ln w="19050" cap="flat" cmpd="sng" algn="ctr">
            <a:solidFill>
              <a:srgbClr val="F79646">
                <a:shade val="95000"/>
                <a:satMod val="105000"/>
              </a:srgbClr>
            </a:solidFill>
            <a:prstDash val="dash"/>
            <a:headEnd/>
            <a:tailEnd/>
          </a:ln>
          <a:effectLst/>
        </p:spPr>
        <p:txBody>
          <a:bodyPr vert="horz" wrap="square" lIns="91374" tIns="45718" rIns="91374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33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itchFamily="34" charset="0"/>
            </a:endParaRPr>
          </a:p>
        </p:txBody>
      </p:sp>
      <p:sp>
        <p:nvSpPr>
          <p:cNvPr id="696" name="Oval 695"/>
          <p:cNvSpPr>
            <a:spLocks noChangeAspect="1"/>
          </p:cNvSpPr>
          <p:nvPr/>
        </p:nvSpPr>
        <p:spPr>
          <a:xfrm>
            <a:off x="4343400" y="3931920"/>
            <a:ext cx="192024" cy="192024"/>
          </a:xfrm>
          <a:prstGeom prst="ellipse">
            <a:avLst/>
          </a:prstGeom>
          <a:solidFill>
            <a:srgbClr val="FF9900"/>
          </a:solidFill>
          <a:ln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2" name="TextBox 711"/>
          <p:cNvSpPr txBox="1"/>
          <p:nvPr/>
        </p:nvSpPr>
        <p:spPr>
          <a:xfrm>
            <a:off x="5729597" y="4299089"/>
            <a:ext cx="30003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3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rPr>
              <a:t>Predicted Value Given  Parents at 25th Percentile</a:t>
            </a:r>
          </a:p>
        </p:txBody>
      </p:sp>
      <p:sp>
        <p:nvSpPr>
          <p:cNvPr id="713" name="TextBox 712"/>
          <p:cNvSpPr txBox="1"/>
          <p:nvPr/>
        </p:nvSpPr>
        <p:spPr>
          <a:xfrm>
            <a:off x="8543924" y="4284453"/>
            <a:ext cx="3419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3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rPr>
              <a:t>= 40</a:t>
            </a:r>
            <a:r>
              <a:rPr kumimoji="0" lang="en-US" sz="20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rPr>
              <a:t>th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rial" pitchFamily="34" charset="0"/>
              </a:rPr>
              <a:t> Percentile</a:t>
            </a:r>
          </a:p>
        </p:txBody>
      </p:sp>
    </p:spTree>
    <p:extLst>
      <p:ext uri="{BB962C8B-B14F-4D97-AF65-F5344CB8AC3E}">
        <p14:creationId xmlns:p14="http://schemas.microsoft.com/office/powerpoint/2010/main" val="30097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5" grpId="0" animBg="1"/>
      <p:bldP spid="703" grpId="0" animBg="1"/>
      <p:bldP spid="696" grpId="0" animBg="1"/>
      <p:bldP spid="712" grpId="0"/>
      <p:bldP spid="7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F7B2C-3A8C-5842-A387-514D6D2A1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Estimating Children’s Average Outcomes by Census 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1840D-8598-8A4D-8AEE-4F41E9733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Run a separate regression using data for children who grow up in each Census tract in America</a:t>
            </a:r>
          </a:p>
          <a:p>
            <a:endParaRPr lang="en-US" dirty="0"/>
          </a:p>
          <a:p>
            <a:r>
              <a:rPr lang="en-US" dirty="0"/>
              <a:t>In practice, many children move across areas in childhood</a:t>
            </a:r>
          </a:p>
          <a:p>
            <a:endParaRPr lang="en-US" dirty="0"/>
          </a:p>
          <a:p>
            <a:r>
              <a:rPr lang="en-US" dirty="0"/>
              <a:t>Weight children by fraction of childhood (up to age 23) spent in a given area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709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3E6896B-B29C-44E3-9610-221B74758374}"/>
              </a:ext>
            </a:extLst>
          </p:cNvPr>
          <p:cNvSpPr/>
          <p:nvPr/>
        </p:nvSpPr>
        <p:spPr>
          <a:xfrm>
            <a:off x="0" y="5617625"/>
            <a:ext cx="4781601" cy="12403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7841FAB-C377-422B-AB3D-CFE0D4231E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61890" y="3277378"/>
            <a:ext cx="414041" cy="35586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46F2FC5-AA62-4FE1-88B4-B7657AD7CD6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16000" y="685800"/>
            <a:ext cx="9457877" cy="5835531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1959" y="6372395"/>
            <a:ext cx="8839200" cy="492422"/>
          </a:xfrm>
          <a:prstGeom prst="rect">
            <a:avLst/>
          </a:prstGeom>
          <a:noFill/>
        </p:spPr>
        <p:txBody>
          <a:bodyPr wrap="square" lIns="91066" tIns="45710" rIns="91066" bIns="45710" rtlCol="0">
            <a:spAutoFit/>
          </a:bodyPr>
          <a:lstStyle/>
          <a:p>
            <a:pPr marL="0" marR="0" lvl="0" indent="0" algn="l" defTabSz="12182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Note: Blue = More Upward Mobility, Red = Less Upward Mobility</a:t>
            </a:r>
          </a:p>
          <a:p>
            <a:pPr marL="0" marR="0" lvl="0" indent="0" algn="l" defTabSz="12182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Source: The Opportunity Atlas. Chetty, Friedman, Hendren, Jones, Porter 2018</a:t>
            </a: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9010207" y="3038539"/>
            <a:ext cx="146276" cy="14107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66" tIns="45710" rIns="91066" bIns="45710" rtlCol="0" anchor="ctr"/>
          <a:lstStyle/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 Light" panose="020F03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8184927" y="4405546"/>
            <a:ext cx="146276" cy="14107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66" tIns="45710" rIns="91066" bIns="45710" rtlCol="0" anchor="ctr"/>
          <a:lstStyle/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 Light" panose="020F03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3533023" y="2685467"/>
            <a:ext cx="146276" cy="14107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66" tIns="45710" rIns="91066" bIns="45710" rtlCol="0" anchor="ctr"/>
          <a:lstStyle/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 Light" panose="020F03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2379614" y="917536"/>
            <a:ext cx="146276" cy="14107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66" tIns="45710" rIns="91066" bIns="45710" rtlCol="0" anchor="ctr"/>
          <a:lstStyle/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 Light" panose="020F03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1779279" y="3048427"/>
            <a:ext cx="146276" cy="14107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66" tIns="45710" rIns="91066" bIns="45710" rtlCol="0" anchor="ctr"/>
          <a:lstStyle/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 Light" panose="020F0302020204030204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3645321" y="1343184"/>
            <a:ext cx="1942735" cy="13422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>
            <a:spLocks noChangeAspect="1"/>
          </p:cNvSpPr>
          <p:nvPr/>
        </p:nvSpPr>
        <p:spPr>
          <a:xfrm>
            <a:off x="8108207" y="2700882"/>
            <a:ext cx="146276" cy="14107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76" tIns="45710" rIns="91076" bIns="45710" rtlCol="0" anchor="ctr"/>
          <a:lstStyle/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 Light" panose="020F0302020204030204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30" name="Straight Arrow Connector 29"/>
          <p:cNvCxnSpPr>
            <a:cxnSpLocks/>
          </p:cNvCxnSpPr>
          <p:nvPr/>
        </p:nvCxnSpPr>
        <p:spPr>
          <a:xfrm flipH="1">
            <a:off x="8236673" y="1831553"/>
            <a:ext cx="499931" cy="8258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>
            <a:spLocks noChangeAspect="1"/>
          </p:cNvSpPr>
          <p:nvPr/>
        </p:nvSpPr>
        <p:spPr>
          <a:xfrm>
            <a:off x="2255751" y="3963028"/>
            <a:ext cx="146276" cy="14107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66" tIns="45710" rIns="91066" bIns="45710" rtlCol="0" anchor="ctr"/>
          <a:lstStyle/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 Light" panose="020F03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4763E7C-5605-4077-B57A-07D6E78AA69D}"/>
              </a:ext>
            </a:extLst>
          </p:cNvPr>
          <p:cNvSpPr>
            <a:spLocks noChangeAspect="1"/>
          </p:cNvSpPr>
          <p:nvPr/>
        </p:nvSpPr>
        <p:spPr>
          <a:xfrm>
            <a:off x="9404127" y="2514625"/>
            <a:ext cx="146276" cy="14107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76" tIns="45710" rIns="91076" bIns="45710" rtlCol="0" anchor="ctr"/>
          <a:lstStyle/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 Light" panose="020F03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078ACD9-F993-4B7F-9B11-BDDB98D3301C}"/>
              </a:ext>
            </a:extLst>
          </p:cNvPr>
          <p:cNvSpPr>
            <a:spLocks noChangeAspect="1"/>
          </p:cNvSpPr>
          <p:nvPr/>
        </p:nvSpPr>
        <p:spPr>
          <a:xfrm>
            <a:off x="6762527" y="2594379"/>
            <a:ext cx="146276" cy="14107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66" tIns="45710" rIns="91066" bIns="45710" rtlCol="0" anchor="ctr"/>
          <a:lstStyle/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 Light" panose="020F0302020204030204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52D4A0F-D03A-4DC0-B41A-2B6CDBB36463}"/>
              </a:ext>
            </a:extLst>
          </p:cNvPr>
          <p:cNvCxnSpPr>
            <a:cxnSpLocks/>
          </p:cNvCxnSpPr>
          <p:nvPr/>
        </p:nvCxnSpPr>
        <p:spPr>
          <a:xfrm flipH="1">
            <a:off x="6939645" y="1685559"/>
            <a:ext cx="499931" cy="853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0775931" y="3347473"/>
            <a:ext cx="2209800" cy="338534"/>
          </a:xfrm>
          <a:prstGeom prst="rect">
            <a:avLst/>
          </a:prstGeom>
          <a:noFill/>
        </p:spPr>
        <p:txBody>
          <a:bodyPr wrap="square" lIns="91066" tIns="45710" rIns="91066" bIns="45710" rtlCol="0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&gt; $44.8k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0742364" y="4895132"/>
            <a:ext cx="2209800" cy="338534"/>
          </a:xfrm>
          <a:prstGeom prst="rect">
            <a:avLst/>
          </a:prstGeom>
          <a:noFill/>
        </p:spPr>
        <p:txBody>
          <a:bodyPr wrap="square" lIns="91066" tIns="45710" rIns="91066" bIns="45710" rtlCol="0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$33.7k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0722988" y="6465395"/>
            <a:ext cx="2209800" cy="338534"/>
          </a:xfrm>
          <a:prstGeom prst="rect">
            <a:avLst/>
          </a:prstGeom>
          <a:noFill/>
        </p:spPr>
        <p:txBody>
          <a:bodyPr wrap="square" lIns="91066" tIns="45710" rIns="91066" bIns="45710" rtlCol="0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Lato" panose="020F0502020204030203" pitchFamily="34" charset="0"/>
                <a:cs typeface="Arial" panose="020B0604020202020204" pitchFamily="34" charset="0"/>
              </a:rPr>
              <a:t>&lt; $26.8k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704492" y="4423466"/>
            <a:ext cx="1007841" cy="584757"/>
          </a:xfrm>
          <a:prstGeom prst="rect">
            <a:avLst/>
          </a:prstGeom>
          <a:noFill/>
        </p:spPr>
        <p:txBody>
          <a:bodyPr wrap="square" lIns="91066" tIns="45710" rIns="91066" bIns="45710" rtlCol="0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Atlanta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$26.6k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366054" y="2830265"/>
            <a:ext cx="1836748" cy="584757"/>
          </a:xfrm>
          <a:prstGeom prst="rect">
            <a:avLst/>
          </a:prstGeom>
          <a:noFill/>
        </p:spPr>
        <p:txBody>
          <a:bodyPr wrap="square" lIns="91066" tIns="45710" rIns="91066" bIns="45710" rtlCol="0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Washington DC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$33.9k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6688" y="2713037"/>
            <a:ext cx="1493605" cy="830993"/>
          </a:xfrm>
          <a:prstGeom prst="rect">
            <a:avLst/>
          </a:prstGeom>
        </p:spPr>
        <p:txBody>
          <a:bodyPr wrap="none" lIns="91086" tIns="45718" rIns="91086" bIns="45718">
            <a:spAutoFit/>
          </a:bodyPr>
          <a:lstStyle/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San Francisco</a:t>
            </a:r>
          </a:p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Bay Area</a:t>
            </a:r>
          </a:p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$37.2k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224677" y="861356"/>
            <a:ext cx="844387" cy="584757"/>
          </a:xfrm>
          <a:prstGeom prst="rect">
            <a:avLst/>
          </a:prstGeom>
          <a:noFill/>
        </p:spPr>
        <p:txBody>
          <a:bodyPr wrap="square" lIns="91066" tIns="45710" rIns="91066" bIns="45710" rtlCol="0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Seattle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$35.2k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682976" y="999637"/>
            <a:ext cx="2209800" cy="338536"/>
          </a:xfrm>
          <a:prstGeom prst="rect">
            <a:avLst/>
          </a:prstGeom>
          <a:noFill/>
        </p:spPr>
        <p:txBody>
          <a:bodyPr wrap="square" lIns="91066" tIns="45710" rIns="91066" bIns="45710" rtlCol="0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Salt Lake City $37.2k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608152" y="1246732"/>
            <a:ext cx="1244597" cy="584757"/>
          </a:xfrm>
          <a:prstGeom prst="rect">
            <a:avLst/>
          </a:prstGeom>
          <a:noFill/>
        </p:spPr>
        <p:txBody>
          <a:bodyPr wrap="square" lIns="91066" tIns="45710" rIns="91066" bIns="45710" rtlCol="0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Cleveland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$29.4k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47513" y="3984528"/>
            <a:ext cx="1487691" cy="584757"/>
          </a:xfrm>
          <a:prstGeom prst="rect">
            <a:avLst/>
          </a:prstGeom>
          <a:noFill/>
        </p:spPr>
        <p:txBody>
          <a:bodyPr wrap="square" lIns="91066" tIns="45710" rIns="91066" bIns="45710" rtlCol="0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Los Angeles 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$34.3k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33F34EC-7499-4316-8E59-A160202F95BF}"/>
              </a:ext>
            </a:extLst>
          </p:cNvPr>
          <p:cNvSpPr/>
          <p:nvPr/>
        </p:nvSpPr>
        <p:spPr>
          <a:xfrm>
            <a:off x="7213600" y="1084123"/>
            <a:ext cx="6096000" cy="615464"/>
          </a:xfrm>
          <a:prstGeom prst="rect">
            <a:avLst/>
          </a:prstGeom>
        </p:spPr>
        <p:txBody>
          <a:bodyPr lIns="121784" tIns="60892" rIns="121784" bIns="60892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Dubuque</a:t>
            </a:r>
            <a:b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$45.5k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6012BAC-FDF3-473D-BC98-748C9DC3D7ED}"/>
              </a:ext>
            </a:extLst>
          </p:cNvPr>
          <p:cNvSpPr/>
          <p:nvPr/>
        </p:nvSpPr>
        <p:spPr>
          <a:xfrm>
            <a:off x="9712333" y="2452797"/>
            <a:ext cx="2195070" cy="369195"/>
          </a:xfrm>
          <a:prstGeom prst="rect">
            <a:avLst/>
          </a:prstGeom>
        </p:spPr>
        <p:txBody>
          <a:bodyPr wrap="none" lIns="121784" tIns="60892" rIns="121784" bIns="60892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New York City $35.4k</a:t>
            </a:r>
          </a:p>
        </p:txBody>
      </p:sp>
      <p:sp>
        <p:nvSpPr>
          <p:cNvPr id="32" name="Rectangle 134"/>
          <p:cNvSpPr>
            <a:spLocks noChangeArrowheads="1"/>
          </p:cNvSpPr>
          <p:nvPr/>
        </p:nvSpPr>
        <p:spPr bwMode="auto">
          <a:xfrm>
            <a:off x="527645" y="47787"/>
            <a:ext cx="109220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121824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u="none" strike="noStrike" kern="1200" cap="none" spc="0" normalizeH="0" baseline="0" noProof="0" dirty="0">
                <a:ln>
                  <a:noFill/>
                </a:ln>
                <a:solidFill>
                  <a:srgbClr val="003366"/>
                </a:solidFill>
                <a:effectLst/>
                <a:uLnTx/>
                <a:uFillTx/>
                <a:latin typeface="Fira Sans Condensed" panose="020B0503050000020004" pitchFamily="34" charset="0"/>
              </a:rPr>
              <a:t>The Geography of Upward Mobility in the United States</a:t>
            </a:r>
          </a:p>
          <a:p>
            <a:pPr marL="0" marR="0" lvl="0" indent="0" algn="ctr" defTabSz="121824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Fira Sans" panose="020B0503050000020004" pitchFamily="34" charset="0"/>
                <a:ea typeface="Fira Code" panose="020B0809050000020004" pitchFamily="49" charset="0"/>
              </a:rPr>
              <a:t>Average Household Income for Children with Parents Earning $27,000 (25</a:t>
            </a:r>
            <a:r>
              <a:rPr kumimoji="0" lang="en-US" b="0" i="0" u="none" strike="noStrike" kern="1200" cap="none" spc="0" normalizeH="0" baseline="3000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Fira Sans" panose="020B0503050000020004" pitchFamily="34" charset="0"/>
                <a:ea typeface="Fira Code" panose="020B0809050000020004" pitchFamily="49" charset="0"/>
              </a:rPr>
              <a:t>th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Fira Sans" panose="020B0503050000020004" pitchFamily="34" charset="0"/>
                <a:ea typeface="Fira Code" panose="020B0809050000020004" pitchFamily="49" charset="0"/>
              </a:rPr>
              <a:t> percentile)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0B554AA-4D40-463D-B13A-EA407561DFF2}"/>
              </a:ext>
            </a:extLst>
          </p:cNvPr>
          <p:cNvSpPr>
            <a:spLocks noChangeAspect="1"/>
          </p:cNvSpPr>
          <p:nvPr/>
        </p:nvSpPr>
        <p:spPr>
          <a:xfrm>
            <a:off x="9725861" y="2181600"/>
            <a:ext cx="146276" cy="14107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76" tIns="45710" rIns="91076" bIns="45710" rtlCol="0" anchor="ctr"/>
          <a:lstStyle/>
          <a:p>
            <a:pPr marL="0" marR="0" lvl="0" indent="0" algn="ctr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 Light" panose="020F03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4DA0F46-7971-4188-9642-4729FE0D243B}"/>
              </a:ext>
            </a:extLst>
          </p:cNvPr>
          <p:cNvSpPr/>
          <p:nvPr/>
        </p:nvSpPr>
        <p:spPr>
          <a:xfrm>
            <a:off x="9896744" y="2014290"/>
            <a:ext cx="1557203" cy="369195"/>
          </a:xfrm>
          <a:prstGeom prst="rect">
            <a:avLst/>
          </a:prstGeom>
        </p:spPr>
        <p:txBody>
          <a:bodyPr wrap="none" lIns="121784" tIns="60892" rIns="121784" bIns="60892">
            <a:spAutoFit/>
          </a:bodyPr>
          <a:lstStyle/>
          <a:p>
            <a:pPr marL="0" marR="0" lvl="0" indent="0" algn="l" defTabSz="121863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Boston $36.8k</a:t>
            </a:r>
          </a:p>
        </p:txBody>
      </p:sp>
    </p:spTree>
    <p:extLst>
      <p:ext uri="{BB962C8B-B14F-4D97-AF65-F5344CB8AC3E}">
        <p14:creationId xmlns:p14="http://schemas.microsoft.com/office/powerpoint/2010/main" val="336031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4028</TotalTime>
  <Words>568</Words>
  <Application>Microsoft Macintosh PowerPoint</Application>
  <PresentationFormat>Widescreen</PresentationFormat>
  <Paragraphs>121</Paragraphs>
  <Slides>9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Chalkboard</vt:lpstr>
      <vt:lpstr>Fira Sans</vt:lpstr>
      <vt:lpstr>Fira Sans Condensed</vt:lpstr>
      <vt:lpstr>Fira Sans Light</vt:lpstr>
      <vt:lpstr>Fira Sans Medium</vt:lpstr>
      <vt:lpstr>Office Theme</vt:lpstr>
      <vt:lpstr>Neighborhoods and income mobility</vt:lpstr>
      <vt:lpstr>PowerPoint Presentation</vt:lpstr>
      <vt:lpstr>Differences in Opportunity Across Local Areas</vt:lpstr>
      <vt:lpstr>The Opportunity Atlas Data Sources and Sample Definitions</vt:lpstr>
      <vt:lpstr>Measuring Parents’ and Children’s Incomes in Tax Data</vt:lpstr>
      <vt:lpstr>PowerPoint Presentation</vt:lpstr>
      <vt:lpstr>PowerPoint Presentation</vt:lpstr>
      <vt:lpstr>Estimating Children’s Average Outcomes by Census Tract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GGPlot</dc:title>
  <dc:creator>Emily Beam</dc:creator>
  <cp:lastModifiedBy>Emily Beam</cp:lastModifiedBy>
  <cp:revision>3</cp:revision>
  <dcterms:created xsi:type="dcterms:W3CDTF">2021-03-22T17:04:39Z</dcterms:created>
  <dcterms:modified xsi:type="dcterms:W3CDTF">2021-04-08T13:53:27Z</dcterms:modified>
</cp:coreProperties>
</file>

<file path=docProps/thumbnail.jpeg>
</file>